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61" r:id="rId3"/>
    <p:sldId id="258" r:id="rId4"/>
    <p:sldId id="270" r:id="rId5"/>
    <p:sldId id="273" r:id="rId6"/>
    <p:sldId id="274" r:id="rId7"/>
    <p:sldId id="276" r:id="rId8"/>
    <p:sldId id="275" r:id="rId9"/>
    <p:sldId id="268" r:id="rId10"/>
    <p:sldId id="278" r:id="rId11"/>
    <p:sldId id="265" r:id="rId12"/>
    <p:sldId id="279" r:id="rId13"/>
    <p:sldId id="264" r:id="rId14"/>
  </p:sldIdLst>
  <p:sldSz cx="18288000" cy="10287000"/>
  <p:notesSz cx="6858000" cy="9144000"/>
  <p:embeddedFontLst>
    <p:embeddedFont>
      <p:font typeface="210 디딤고딕 Bold" panose="020B0604020202020204" charset="-127"/>
      <p:regular r:id="rId16"/>
    </p:embeddedFont>
    <p:embeddedFont>
      <p:font typeface="TDTD명조 Light" panose="020B0604020202020204" charset="-127"/>
      <p:regular r:id="rId17"/>
    </p:embeddedFont>
    <p:embeddedFont>
      <p:font typeface="Algerian" panose="04020705040A02060702" pitchFamily="82" charset="0"/>
      <p:regular r:id="rId18"/>
    </p:embeddedFont>
    <p:embeddedFont>
      <p:font typeface="Bad Russian" panose="020B0604020202020204" charset="0"/>
      <p:regular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맑은 고딕" panose="020B0503020000020004" pitchFamily="34" charset="-127"/>
      <p:regular r:id="rId24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60" y="5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50" d="100"/>
          <a:sy n="50" d="100"/>
        </p:scale>
        <p:origin x="3030" y="10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3A945F-9E4F-47A7-BE26-5D44ECB61270}" type="datetimeFigureOut">
              <a:rPr lang="ko-KR" altLang="en-US" smtClean="0"/>
              <a:t>2024-08-07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26731-276E-4F3C-9801-CE15F28CF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537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26731-276E-4F3C-9801-CE15F28CF2C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430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26731-276E-4F3C-9801-CE15F28CF2C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281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gif"/><Relationship Id="rId4" Type="http://schemas.openxmlformats.org/officeDocument/2006/relationships/image" Target="../media/image24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17.jpeg"/><Relationship Id="rId5" Type="http://schemas.openxmlformats.org/officeDocument/2006/relationships/image" Target="../media/image12.png"/><Relationship Id="rId10" Type="http://schemas.openxmlformats.org/officeDocument/2006/relationships/image" Target="../media/image16.jpeg"/><Relationship Id="rId4" Type="http://schemas.openxmlformats.org/officeDocument/2006/relationships/image" Target="../media/image11.svg"/><Relationship Id="rId9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5122" r="-24261" b="-4764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04925" y="9854762"/>
            <a:ext cx="15678150" cy="89338"/>
            <a:chOff x="0" y="0"/>
            <a:chExt cx="4129225" cy="1455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29225" cy="145501"/>
            </a:xfrm>
            <a:custGeom>
              <a:avLst/>
              <a:gdLst/>
              <a:ahLst/>
              <a:cxnLst/>
              <a:rect l="l" t="t" r="r" b="b"/>
              <a:pathLst>
                <a:path w="4129225" h="145501">
                  <a:moveTo>
                    <a:pt x="0" y="0"/>
                  </a:moveTo>
                  <a:lnTo>
                    <a:pt x="4129225" y="0"/>
                  </a:lnTo>
                  <a:lnTo>
                    <a:pt x="4129225" y="145501"/>
                  </a:lnTo>
                  <a:lnTo>
                    <a:pt x="0" y="145501"/>
                  </a:lnTo>
                  <a:close/>
                </a:path>
              </a:pathLst>
            </a:custGeom>
            <a:solidFill>
              <a:srgbClr val="FFFFFF">
                <a:alpha val="2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129225" cy="1931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800600" y="2617439"/>
            <a:ext cx="8534400" cy="4888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600"/>
              </a:lnSpc>
            </a:pPr>
            <a:r>
              <a:rPr lang="ko-KR" altLang="en-US" sz="14000" dirty="0">
                <a:solidFill>
                  <a:srgbClr val="FFFFFF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러시안 </a:t>
            </a:r>
            <a:r>
              <a:rPr lang="ko-KR" altLang="en-US" sz="14000" dirty="0" err="1">
                <a:solidFill>
                  <a:srgbClr val="FFFFFF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룰렛</a:t>
            </a:r>
            <a:endParaRPr lang="en-US" sz="14000" dirty="0">
              <a:solidFill>
                <a:srgbClr val="FFFFFF"/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285284" y="2282861"/>
            <a:ext cx="3717429" cy="508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2024년 8월 9일 VR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48060" y="4612812"/>
            <a:ext cx="5791879" cy="762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3200" u="sng" dirty="0" err="1">
                <a:solidFill>
                  <a:srgbClr val="FFFFFF"/>
                </a:solidFill>
                <a:latin typeface="Bad Russian"/>
                <a:ea typeface="Bad Russian"/>
                <a:cs typeface="Bad Russian"/>
                <a:sym typeface="Bad Russian"/>
              </a:rPr>
              <a:t>DEAd</a:t>
            </a:r>
            <a:r>
              <a:rPr lang="en-US" sz="3200" u="sng" dirty="0">
                <a:solidFill>
                  <a:srgbClr val="FFFFFF"/>
                </a:solidFill>
                <a:latin typeface="Bad Russian"/>
                <a:ea typeface="Bad Russian"/>
                <a:cs typeface="Bad Russian"/>
                <a:sym typeface="Bad Russian"/>
              </a:rPr>
              <a:t> or </a:t>
            </a:r>
            <a:r>
              <a:rPr lang="en-US" sz="3200" u="sng" dirty="0" err="1">
                <a:solidFill>
                  <a:srgbClr val="FFFFFF"/>
                </a:solidFill>
                <a:latin typeface="Bad Russian"/>
                <a:ea typeface="Bad Russian"/>
                <a:cs typeface="Bad Russian"/>
                <a:sym typeface="Bad Russian"/>
              </a:rPr>
              <a:t>ALiFE</a:t>
            </a:r>
            <a:endParaRPr lang="en-US" sz="3200" u="sng" dirty="0">
              <a:solidFill>
                <a:srgbClr val="FFFFFF"/>
              </a:solidFill>
              <a:latin typeface="Bad Russian"/>
              <a:ea typeface="Bad Russian"/>
              <a:cs typeface="Bad Russian"/>
              <a:sym typeface="Bad Russia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416972" y="869569"/>
            <a:ext cx="7454057" cy="290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>
                <a:solidFill>
                  <a:srgbClr val="FFFFFF">
                    <a:alpha val="60000"/>
                  </a:srgbClr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Russian roulette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32B4DF6-19CC-497A-AFC2-40E9E34EA3FF}"/>
              </a:ext>
            </a:extLst>
          </p:cNvPr>
          <p:cNvSpPr txBox="1">
            <a:spLocks/>
          </p:cNvSpPr>
          <p:nvPr/>
        </p:nvSpPr>
        <p:spPr>
          <a:xfrm>
            <a:off x="11101969" y="8683195"/>
            <a:ext cx="4546801" cy="78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bg1"/>
                </a:solidFill>
              </a:rPr>
              <a:t>안세현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이경근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김도현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김성환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6F19C0C3-B97D-4B26-9A56-2B709F544A6D}"/>
              </a:ext>
            </a:extLst>
          </p:cNvPr>
          <p:cNvSpPr txBox="1">
            <a:spLocks/>
          </p:cNvSpPr>
          <p:nvPr/>
        </p:nvSpPr>
        <p:spPr>
          <a:xfrm>
            <a:off x="10820400" y="8120971"/>
            <a:ext cx="4546801" cy="54460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uri42</a:t>
            </a:r>
          </a:p>
        </p:txBody>
      </p:sp>
      <p:sp>
        <p:nvSpPr>
          <p:cNvPr id="25" name="Text Placeholder 41">
            <a:extLst>
              <a:ext uri="{FF2B5EF4-FFF2-40B4-BE49-F238E27FC236}">
                <a16:creationId xmlns:a16="http://schemas.microsoft.com/office/drawing/2014/main" id="{815999B8-0954-4B14-ACE3-B532FBEB6348}"/>
              </a:ext>
            </a:extLst>
          </p:cNvPr>
          <p:cNvSpPr txBox="1">
            <a:spLocks/>
          </p:cNvSpPr>
          <p:nvPr/>
        </p:nvSpPr>
        <p:spPr>
          <a:xfrm>
            <a:off x="10854604" y="9262757"/>
            <a:ext cx="4478395" cy="43511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cxnSp>
        <p:nvCxnSpPr>
          <p:cNvPr id="26" name="Straight Connector 36">
            <a:extLst>
              <a:ext uri="{FF2B5EF4-FFF2-40B4-BE49-F238E27FC236}">
                <a16:creationId xmlns:a16="http://schemas.microsoft.com/office/drawing/2014/main" id="{83E4F846-E7A0-497B-9885-96777C305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927050" y="8039100"/>
            <a:ext cx="484094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37">
            <a:extLst>
              <a:ext uri="{FF2B5EF4-FFF2-40B4-BE49-F238E27FC236}">
                <a16:creationId xmlns:a16="http://schemas.microsoft.com/office/drawing/2014/main" id="{0B79063E-373E-41D0-AADA-80EA8292B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927218" y="9228286"/>
            <a:ext cx="484094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86904" y="7677150"/>
            <a:ext cx="7114192" cy="4114800"/>
          </a:xfrm>
          <a:custGeom>
            <a:avLst/>
            <a:gdLst/>
            <a:ahLst/>
            <a:cxnLst/>
            <a:rect l="l" t="t" r="r" b="b"/>
            <a:pathLst>
              <a:path w="7114192" h="4114800">
                <a:moveTo>
                  <a:pt x="0" y="0"/>
                </a:moveTo>
                <a:lnTo>
                  <a:pt x="7114192" y="0"/>
                </a:lnTo>
                <a:lnTo>
                  <a:pt x="71141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52600" y="3084675"/>
            <a:ext cx="7454057" cy="391160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해머 구현</a:t>
            </a:r>
            <a:endParaRPr lang="en-US" sz="2000" dirty="0">
              <a:solidFill>
                <a:srgbClr val="000000">
                  <a:alpha val="60000"/>
                </a:srgbClr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292443" y="2230930"/>
            <a:ext cx="170311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Bad Russian"/>
                <a:ea typeface="Bad Russian"/>
                <a:cs typeface="Bad Russian"/>
                <a:sym typeface="Bad Russian"/>
              </a:rPr>
              <a:t>offering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669648" y="1697530"/>
            <a:ext cx="948705" cy="256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dirty="0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02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0014C9-B81C-4695-8ED6-2653BC6017FD}"/>
              </a:ext>
            </a:extLst>
          </p:cNvPr>
          <p:cNvSpPr/>
          <p:nvPr/>
        </p:nvSpPr>
        <p:spPr>
          <a:xfrm>
            <a:off x="1752600" y="3796180"/>
            <a:ext cx="7454057" cy="4357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이미지</a:t>
            </a:r>
          </a:p>
        </p:txBody>
      </p:sp>
      <p:grpSp>
        <p:nvGrpSpPr>
          <p:cNvPr id="18" name="Group 2">
            <a:extLst>
              <a:ext uri="{FF2B5EF4-FFF2-40B4-BE49-F238E27FC236}">
                <a16:creationId xmlns:a16="http://schemas.microsoft.com/office/drawing/2014/main" id="{00EEE022-2EA1-431E-AEBE-8BEAF548504F}"/>
              </a:ext>
            </a:extLst>
          </p:cNvPr>
          <p:cNvGrpSpPr/>
          <p:nvPr/>
        </p:nvGrpSpPr>
        <p:grpSpPr>
          <a:xfrm>
            <a:off x="1181869" y="688774"/>
            <a:ext cx="227540" cy="1223661"/>
            <a:chOff x="0" y="0"/>
            <a:chExt cx="420578" cy="2292350"/>
          </a:xfrm>
        </p:grpSpPr>
        <p:sp>
          <p:nvSpPr>
            <p:cNvPr id="19" name="AutoShape 3">
              <a:extLst>
                <a:ext uri="{FF2B5EF4-FFF2-40B4-BE49-F238E27FC236}">
                  <a16:creationId xmlns:a16="http://schemas.microsoft.com/office/drawing/2014/main" id="{C7658BC6-0989-4A17-9985-AC973876469D}"/>
                </a:ext>
              </a:extLst>
            </p:cNvPr>
            <p:cNvSpPr/>
            <p:nvPr/>
          </p:nvSpPr>
          <p:spPr>
            <a:xfrm flipV="1">
              <a:off x="19050" y="0"/>
              <a:ext cx="0" cy="227965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4">
              <a:extLst>
                <a:ext uri="{FF2B5EF4-FFF2-40B4-BE49-F238E27FC236}">
                  <a16:creationId xmlns:a16="http://schemas.microsoft.com/office/drawing/2014/main" id="{B97F8C5B-53AA-4DC2-97ED-DEEFC7D595D5}"/>
                </a:ext>
              </a:extLst>
            </p:cNvPr>
            <p:cNvSpPr/>
            <p:nvPr/>
          </p:nvSpPr>
          <p:spPr>
            <a:xfrm>
              <a:off x="0" y="19050"/>
              <a:ext cx="42057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5">
              <a:extLst>
                <a:ext uri="{FF2B5EF4-FFF2-40B4-BE49-F238E27FC236}">
                  <a16:creationId xmlns:a16="http://schemas.microsoft.com/office/drawing/2014/main" id="{36D15FE1-8A9E-4149-915E-82CE62658653}"/>
                </a:ext>
              </a:extLst>
            </p:cNvPr>
            <p:cNvSpPr/>
            <p:nvPr/>
          </p:nvSpPr>
          <p:spPr>
            <a:xfrm>
              <a:off x="0" y="2279650"/>
              <a:ext cx="42057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2" name="TextBox 13">
            <a:extLst>
              <a:ext uri="{FF2B5EF4-FFF2-40B4-BE49-F238E27FC236}">
                <a16:creationId xmlns:a16="http://schemas.microsoft.com/office/drawing/2014/main" id="{8A0521C2-4B3E-409F-B8E9-300F69A8F878}"/>
              </a:ext>
            </a:extLst>
          </p:cNvPr>
          <p:cNvSpPr txBox="1"/>
          <p:nvPr/>
        </p:nvSpPr>
        <p:spPr>
          <a:xfrm>
            <a:off x="913287" y="-47663"/>
            <a:ext cx="3109915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ko-KR" altLang="en-US" sz="66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구현</a:t>
            </a:r>
            <a:endParaRPr lang="en-US" sz="6600" dirty="0">
              <a:solidFill>
                <a:srgbClr val="000000"/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</p:txBody>
      </p:sp>
      <p:grpSp>
        <p:nvGrpSpPr>
          <p:cNvPr id="23" name="Group 2">
            <a:extLst>
              <a:ext uri="{FF2B5EF4-FFF2-40B4-BE49-F238E27FC236}">
                <a16:creationId xmlns:a16="http://schemas.microsoft.com/office/drawing/2014/main" id="{20850D2D-74E1-4587-8632-40F6046AB5BB}"/>
              </a:ext>
            </a:extLst>
          </p:cNvPr>
          <p:cNvGrpSpPr/>
          <p:nvPr/>
        </p:nvGrpSpPr>
        <p:grpSpPr>
          <a:xfrm flipH="1">
            <a:off x="3619285" y="647745"/>
            <a:ext cx="274963" cy="1223661"/>
            <a:chOff x="0" y="0"/>
            <a:chExt cx="420578" cy="2292350"/>
          </a:xfrm>
        </p:grpSpPr>
        <p:sp>
          <p:nvSpPr>
            <p:cNvPr id="24" name="AutoShape 3">
              <a:extLst>
                <a:ext uri="{FF2B5EF4-FFF2-40B4-BE49-F238E27FC236}">
                  <a16:creationId xmlns:a16="http://schemas.microsoft.com/office/drawing/2014/main" id="{167E6D8A-9218-45A1-B2F7-82801FBC2970}"/>
                </a:ext>
              </a:extLst>
            </p:cNvPr>
            <p:cNvSpPr/>
            <p:nvPr/>
          </p:nvSpPr>
          <p:spPr>
            <a:xfrm flipV="1">
              <a:off x="19050" y="0"/>
              <a:ext cx="0" cy="227965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4">
              <a:extLst>
                <a:ext uri="{FF2B5EF4-FFF2-40B4-BE49-F238E27FC236}">
                  <a16:creationId xmlns:a16="http://schemas.microsoft.com/office/drawing/2014/main" id="{462403CE-292D-4D64-B0B0-46EDBE1E405E}"/>
                </a:ext>
              </a:extLst>
            </p:cNvPr>
            <p:cNvSpPr/>
            <p:nvPr/>
          </p:nvSpPr>
          <p:spPr>
            <a:xfrm>
              <a:off x="0" y="19050"/>
              <a:ext cx="42057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5">
              <a:extLst>
                <a:ext uri="{FF2B5EF4-FFF2-40B4-BE49-F238E27FC236}">
                  <a16:creationId xmlns:a16="http://schemas.microsoft.com/office/drawing/2014/main" id="{4AAF3C37-B72D-46D4-B7DA-0BCA1024F4F6}"/>
                </a:ext>
              </a:extLst>
            </p:cNvPr>
            <p:cNvSpPr/>
            <p:nvPr/>
          </p:nvSpPr>
          <p:spPr>
            <a:xfrm>
              <a:off x="0" y="2279650"/>
              <a:ext cx="42057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7" name="TextBox 3">
            <a:extLst>
              <a:ext uri="{FF2B5EF4-FFF2-40B4-BE49-F238E27FC236}">
                <a16:creationId xmlns:a16="http://schemas.microsoft.com/office/drawing/2014/main" id="{6F798C37-106F-471F-A0E5-FB606BE4B86B}"/>
              </a:ext>
            </a:extLst>
          </p:cNvPr>
          <p:cNvSpPr txBox="1"/>
          <p:nvPr/>
        </p:nvSpPr>
        <p:spPr>
          <a:xfrm>
            <a:off x="9600768" y="3084675"/>
            <a:ext cx="7454057" cy="391160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총알 발사 구현</a:t>
            </a:r>
            <a:endParaRPr lang="en-US" sz="2000" dirty="0">
              <a:solidFill>
                <a:srgbClr val="000000">
                  <a:alpha val="60000"/>
                </a:srgbClr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5BF4DC8-0B36-4534-AA92-894E676C1D1B}"/>
              </a:ext>
            </a:extLst>
          </p:cNvPr>
          <p:cNvSpPr/>
          <p:nvPr/>
        </p:nvSpPr>
        <p:spPr>
          <a:xfrm>
            <a:off x="9600768" y="3796180"/>
            <a:ext cx="7454057" cy="4357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이미지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07A993C-1688-4A75-AA41-679A95102B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377" y="4000500"/>
            <a:ext cx="7033260" cy="39624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7738109-94E4-4CA2-BB28-4F5D86A6A4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5558" y="3990109"/>
            <a:ext cx="6941040" cy="3910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31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1869" y="688774"/>
            <a:ext cx="227540" cy="1223661"/>
            <a:chOff x="0" y="0"/>
            <a:chExt cx="420578" cy="2292350"/>
          </a:xfrm>
        </p:grpSpPr>
        <p:sp>
          <p:nvSpPr>
            <p:cNvPr id="3" name="AutoShape 3"/>
            <p:cNvSpPr/>
            <p:nvPr/>
          </p:nvSpPr>
          <p:spPr>
            <a:xfrm flipV="1">
              <a:off x="19050" y="0"/>
              <a:ext cx="0" cy="227965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>
              <a:off x="0" y="19050"/>
              <a:ext cx="42057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0" y="2279650"/>
              <a:ext cx="42057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Freeform 10"/>
          <p:cNvSpPr/>
          <p:nvPr/>
        </p:nvSpPr>
        <p:spPr>
          <a:xfrm>
            <a:off x="5547487" y="799048"/>
            <a:ext cx="7193026" cy="10868583"/>
          </a:xfrm>
          <a:custGeom>
            <a:avLst/>
            <a:gdLst/>
            <a:ahLst/>
            <a:cxnLst/>
            <a:rect l="l" t="t" r="r" b="b"/>
            <a:pathLst>
              <a:path w="7193026" h="10868583">
                <a:moveTo>
                  <a:pt x="0" y="0"/>
                </a:moveTo>
                <a:lnTo>
                  <a:pt x="7193026" y="0"/>
                </a:lnTo>
                <a:lnTo>
                  <a:pt x="7193026" y="10868583"/>
                </a:lnTo>
                <a:lnTo>
                  <a:pt x="0" y="108685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913287" y="-47663"/>
            <a:ext cx="3109915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ko-KR" altLang="en-US" sz="66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예정</a:t>
            </a:r>
            <a:endParaRPr lang="en-US" sz="6600" dirty="0">
              <a:solidFill>
                <a:srgbClr val="000000"/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</p:txBody>
      </p:sp>
      <p:grpSp>
        <p:nvGrpSpPr>
          <p:cNvPr id="16" name="Group 2">
            <a:extLst>
              <a:ext uri="{FF2B5EF4-FFF2-40B4-BE49-F238E27FC236}">
                <a16:creationId xmlns:a16="http://schemas.microsoft.com/office/drawing/2014/main" id="{E1C5C1A3-03D7-42A0-8DB0-ADF612433143}"/>
              </a:ext>
            </a:extLst>
          </p:cNvPr>
          <p:cNvGrpSpPr/>
          <p:nvPr/>
        </p:nvGrpSpPr>
        <p:grpSpPr>
          <a:xfrm>
            <a:off x="1762125" y="2419350"/>
            <a:ext cx="14763750" cy="1462635"/>
            <a:chOff x="0" y="0"/>
            <a:chExt cx="19685000" cy="1950180"/>
          </a:xfrm>
        </p:grpSpPr>
        <p:grpSp>
          <p:nvGrpSpPr>
            <p:cNvPr id="17" name="Group 3">
              <a:extLst>
                <a:ext uri="{FF2B5EF4-FFF2-40B4-BE49-F238E27FC236}">
                  <a16:creationId xmlns:a16="http://schemas.microsoft.com/office/drawing/2014/main" id="{68F8DF04-0C4F-4582-A4F5-8A27D1F4912F}"/>
                </a:ext>
              </a:extLst>
            </p:cNvPr>
            <p:cNvGrpSpPr/>
            <p:nvPr/>
          </p:nvGrpSpPr>
          <p:grpSpPr>
            <a:xfrm>
              <a:off x="0" y="0"/>
              <a:ext cx="19685000" cy="1950180"/>
              <a:chOff x="0" y="0"/>
              <a:chExt cx="3888395" cy="385221"/>
            </a:xfrm>
          </p:grpSpPr>
          <p:sp>
            <p:nvSpPr>
              <p:cNvPr id="24" name="Freeform 4">
                <a:extLst>
                  <a:ext uri="{FF2B5EF4-FFF2-40B4-BE49-F238E27FC236}">
                    <a16:creationId xmlns:a16="http://schemas.microsoft.com/office/drawing/2014/main" id="{C9074A6F-F2EA-4877-8182-973A41AA4A2B}"/>
                  </a:ext>
                </a:extLst>
              </p:cNvPr>
              <p:cNvSpPr/>
              <p:nvPr/>
            </p:nvSpPr>
            <p:spPr>
              <a:xfrm>
                <a:off x="0" y="0"/>
                <a:ext cx="3888395" cy="385221"/>
              </a:xfrm>
              <a:custGeom>
                <a:avLst/>
                <a:gdLst/>
                <a:ahLst/>
                <a:cxnLst/>
                <a:rect l="l" t="t" r="r" b="b"/>
                <a:pathLst>
                  <a:path w="3888395" h="385221">
                    <a:moveTo>
                      <a:pt x="0" y="0"/>
                    </a:moveTo>
                    <a:lnTo>
                      <a:pt x="3888395" y="0"/>
                    </a:lnTo>
                    <a:lnTo>
                      <a:pt x="3888395" y="385221"/>
                    </a:lnTo>
                    <a:lnTo>
                      <a:pt x="0" y="38522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25" name="TextBox 5">
                <a:extLst>
                  <a:ext uri="{FF2B5EF4-FFF2-40B4-BE49-F238E27FC236}">
                    <a16:creationId xmlns:a16="http://schemas.microsoft.com/office/drawing/2014/main" id="{CCCA15F8-4582-403D-B40B-2C5C601424EF}"/>
                  </a:ext>
                </a:extLst>
              </p:cNvPr>
              <p:cNvSpPr txBox="1"/>
              <p:nvPr/>
            </p:nvSpPr>
            <p:spPr>
              <a:xfrm>
                <a:off x="0" y="-95250"/>
                <a:ext cx="3888395" cy="4804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18" name="Group 6">
              <a:extLst>
                <a:ext uri="{FF2B5EF4-FFF2-40B4-BE49-F238E27FC236}">
                  <a16:creationId xmlns:a16="http://schemas.microsoft.com/office/drawing/2014/main" id="{1056CBE2-327A-4D7F-B9A6-BD71899BAA4D}"/>
                </a:ext>
              </a:extLst>
            </p:cNvPr>
            <p:cNvGrpSpPr/>
            <p:nvPr/>
          </p:nvGrpSpPr>
          <p:grpSpPr>
            <a:xfrm>
              <a:off x="830208" y="381566"/>
              <a:ext cx="1187047" cy="1187047"/>
              <a:chOff x="0" y="0"/>
              <a:chExt cx="812800" cy="812800"/>
            </a:xfrm>
          </p:grpSpPr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DD82445D-AC39-46E9-85AF-CDB715525B1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3" name="TextBox 8">
                <a:extLst>
                  <a:ext uri="{FF2B5EF4-FFF2-40B4-BE49-F238E27FC236}">
                    <a16:creationId xmlns:a16="http://schemas.microsoft.com/office/drawing/2014/main" id="{11B8F289-5ECE-489A-A185-8BD165BA1CC2}"/>
                  </a:ext>
                </a:extLst>
              </p:cNvPr>
              <p:cNvSpPr txBox="1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19" name="TextBox 9">
              <a:extLst>
                <a:ext uri="{FF2B5EF4-FFF2-40B4-BE49-F238E27FC236}">
                  <a16:creationId xmlns:a16="http://schemas.microsoft.com/office/drawing/2014/main" id="{673C1C93-8BAC-4EA7-9C4B-E153D22D95DE}"/>
                </a:ext>
              </a:extLst>
            </p:cNvPr>
            <p:cNvSpPr txBox="1"/>
            <p:nvPr/>
          </p:nvSpPr>
          <p:spPr>
            <a:xfrm>
              <a:off x="2375651" y="536940"/>
              <a:ext cx="5039919" cy="7620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3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UI</a:t>
              </a:r>
            </a:p>
          </p:txBody>
        </p:sp>
        <p:sp>
          <p:nvSpPr>
            <p:cNvPr id="20" name="TextBox 10">
              <a:extLst>
                <a:ext uri="{FF2B5EF4-FFF2-40B4-BE49-F238E27FC236}">
                  <a16:creationId xmlns:a16="http://schemas.microsoft.com/office/drawing/2014/main" id="{545C7365-C7AB-43E0-B4EE-445F14E2E48F}"/>
                </a:ext>
              </a:extLst>
            </p:cNvPr>
            <p:cNvSpPr txBox="1"/>
            <p:nvPr/>
          </p:nvSpPr>
          <p:spPr>
            <a:xfrm>
              <a:off x="9506483" y="415867"/>
              <a:ext cx="6443892" cy="1050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2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rgbClr val="000000"/>
                  </a:solidFill>
                  <a:latin typeface="TDTD명조 Light"/>
                  <a:ea typeface="TDTD명조 Light"/>
                  <a:cs typeface="TDTD명조 Light"/>
                  <a:sym typeface="TDTD명조 Light"/>
                </a:rPr>
                <a:t>게임 시작에 대한 </a:t>
              </a:r>
              <a:r>
                <a:rPr lang="en-US" altLang="ko-KR" sz="2000" dirty="0">
                  <a:solidFill>
                    <a:srgbClr val="000000"/>
                  </a:solidFill>
                  <a:latin typeface="TDTD명조 Light"/>
                  <a:ea typeface="TDTD명조 Light"/>
                  <a:cs typeface="TDTD명조 Light"/>
                  <a:sym typeface="TDTD명조 Light"/>
                </a:rPr>
                <a:t>UI </a:t>
              </a:r>
              <a:r>
                <a:rPr lang="ko-KR" altLang="en-US" sz="2000" dirty="0">
                  <a:solidFill>
                    <a:srgbClr val="000000"/>
                  </a:solidFill>
                  <a:latin typeface="TDTD명조 Light"/>
                  <a:ea typeface="TDTD명조 Light"/>
                  <a:cs typeface="TDTD명조 Light"/>
                  <a:sym typeface="TDTD명조 Light"/>
                </a:rPr>
                <a:t>작업</a:t>
              </a:r>
              <a:endParaRPr lang="en-US" altLang="ko-KR" sz="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endParaRPr>
            </a:p>
            <a:p>
              <a:pPr algn="l">
                <a:lnSpc>
                  <a:spcPts val="322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rgbClr val="000000"/>
                  </a:solidFill>
                  <a:latin typeface="TDTD명조 Light"/>
                  <a:ea typeface="TDTD명조 Light"/>
                  <a:cs typeface="TDTD명조 Light"/>
                  <a:sym typeface="TDTD명조 Light"/>
                </a:rPr>
                <a:t>죽음 대한 </a:t>
              </a:r>
              <a:r>
                <a:rPr lang="en-US" altLang="ko-KR" sz="2000" dirty="0">
                  <a:solidFill>
                    <a:srgbClr val="000000"/>
                  </a:solidFill>
                  <a:latin typeface="TDTD명조 Light"/>
                  <a:ea typeface="TDTD명조 Light"/>
                  <a:cs typeface="TDTD명조 Light"/>
                  <a:sym typeface="TDTD명조 Light"/>
                </a:rPr>
                <a:t>UI </a:t>
              </a:r>
              <a:r>
                <a:rPr lang="ko-KR" altLang="en-US" sz="2000" dirty="0">
                  <a:solidFill>
                    <a:srgbClr val="000000"/>
                  </a:solidFill>
                  <a:latin typeface="TDTD명조 Light"/>
                  <a:ea typeface="TDTD명조 Light"/>
                  <a:cs typeface="TDTD명조 Light"/>
                  <a:sym typeface="TDTD명조 Light"/>
                </a:rPr>
                <a:t>작업</a:t>
              </a:r>
              <a:endParaRPr lang="en-US" altLang="ko-KR" sz="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endParaRPr>
            </a:p>
          </p:txBody>
        </p:sp>
        <p:sp>
          <p:nvSpPr>
            <p:cNvPr id="21" name="TextBox 11">
              <a:extLst>
                <a:ext uri="{FF2B5EF4-FFF2-40B4-BE49-F238E27FC236}">
                  <a16:creationId xmlns:a16="http://schemas.microsoft.com/office/drawing/2014/main" id="{9CC8315C-1C43-4A2F-97B1-B3A8F9113743}"/>
                </a:ext>
              </a:extLst>
            </p:cNvPr>
            <p:cNvSpPr txBox="1"/>
            <p:nvPr/>
          </p:nvSpPr>
          <p:spPr>
            <a:xfrm>
              <a:off x="791262" y="594090"/>
              <a:ext cx="1264940" cy="68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01</a:t>
              </a:r>
            </a:p>
          </p:txBody>
        </p:sp>
      </p:grpSp>
      <p:grpSp>
        <p:nvGrpSpPr>
          <p:cNvPr id="26" name="Group 12">
            <a:extLst>
              <a:ext uri="{FF2B5EF4-FFF2-40B4-BE49-F238E27FC236}">
                <a16:creationId xmlns:a16="http://schemas.microsoft.com/office/drawing/2014/main" id="{5F670150-ADB3-4CF0-A214-EA6650210503}"/>
              </a:ext>
            </a:extLst>
          </p:cNvPr>
          <p:cNvGrpSpPr/>
          <p:nvPr/>
        </p:nvGrpSpPr>
        <p:grpSpPr>
          <a:xfrm>
            <a:off x="1762125" y="4412183"/>
            <a:ext cx="14763750" cy="1462635"/>
            <a:chOff x="0" y="0"/>
            <a:chExt cx="3888395" cy="385221"/>
          </a:xfrm>
        </p:grpSpPr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A502B2D6-C7FE-4FD6-B832-68F9D1FA8AD5}"/>
                </a:ext>
              </a:extLst>
            </p:cNvPr>
            <p:cNvSpPr/>
            <p:nvPr/>
          </p:nvSpPr>
          <p:spPr>
            <a:xfrm>
              <a:off x="0" y="0"/>
              <a:ext cx="3888395" cy="385221"/>
            </a:xfrm>
            <a:custGeom>
              <a:avLst/>
              <a:gdLst/>
              <a:ahLst/>
              <a:cxnLst/>
              <a:rect l="l" t="t" r="r" b="b"/>
              <a:pathLst>
                <a:path w="3888395" h="385221">
                  <a:moveTo>
                    <a:pt x="0" y="0"/>
                  </a:moveTo>
                  <a:lnTo>
                    <a:pt x="3888395" y="0"/>
                  </a:lnTo>
                  <a:lnTo>
                    <a:pt x="3888395" y="385221"/>
                  </a:lnTo>
                  <a:lnTo>
                    <a:pt x="0" y="3852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27DD051F-2AC7-43AF-80C5-2BFFD04AA7CC}"/>
                </a:ext>
              </a:extLst>
            </p:cNvPr>
            <p:cNvSpPr txBox="1"/>
            <p:nvPr/>
          </p:nvSpPr>
          <p:spPr>
            <a:xfrm>
              <a:off x="0" y="-95250"/>
              <a:ext cx="3888395" cy="480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29" name="Group 15">
            <a:extLst>
              <a:ext uri="{FF2B5EF4-FFF2-40B4-BE49-F238E27FC236}">
                <a16:creationId xmlns:a16="http://schemas.microsoft.com/office/drawing/2014/main" id="{01B553BF-EE2E-430C-98C6-6AB5EA2A830E}"/>
              </a:ext>
            </a:extLst>
          </p:cNvPr>
          <p:cNvGrpSpPr/>
          <p:nvPr/>
        </p:nvGrpSpPr>
        <p:grpSpPr>
          <a:xfrm>
            <a:off x="2384781" y="4698357"/>
            <a:ext cx="890285" cy="890285"/>
            <a:chOff x="0" y="0"/>
            <a:chExt cx="812800" cy="812800"/>
          </a:xfrm>
        </p:grpSpPr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905F2012-2FEB-4DF2-AFC3-1A0DFB6C24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1" name="TextBox 17">
              <a:extLst>
                <a:ext uri="{FF2B5EF4-FFF2-40B4-BE49-F238E27FC236}">
                  <a16:creationId xmlns:a16="http://schemas.microsoft.com/office/drawing/2014/main" id="{1D90FC72-B025-4216-AD2F-5FAAAD0247F7}"/>
                </a:ext>
              </a:extLst>
            </p:cNvPr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32" name="TextBox 18">
            <a:extLst>
              <a:ext uri="{FF2B5EF4-FFF2-40B4-BE49-F238E27FC236}">
                <a16:creationId xmlns:a16="http://schemas.microsoft.com/office/drawing/2014/main" id="{AF0AA598-76FB-449E-92B3-0CEF2CA91840}"/>
              </a:ext>
            </a:extLst>
          </p:cNvPr>
          <p:cNvSpPr txBox="1"/>
          <p:nvPr/>
        </p:nvSpPr>
        <p:spPr>
          <a:xfrm>
            <a:off x="3543863" y="4781550"/>
            <a:ext cx="3779938" cy="1187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30"/>
              </a:lnSpc>
              <a:spcBef>
                <a:spcPct val="0"/>
              </a:spcBef>
            </a:pPr>
            <a:r>
              <a:rPr lang="en-US" altLang="ko-KR" sz="3000" dirty="0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Sound</a:t>
            </a:r>
          </a:p>
          <a:p>
            <a:pPr algn="l">
              <a:lnSpc>
                <a:spcPts val="4830"/>
              </a:lnSpc>
              <a:spcBef>
                <a:spcPct val="0"/>
              </a:spcBef>
            </a:pPr>
            <a:endParaRPr lang="en-US" sz="3000" dirty="0">
              <a:solidFill>
                <a:srgbClr val="000000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33" name="TextBox 19">
            <a:extLst>
              <a:ext uri="{FF2B5EF4-FFF2-40B4-BE49-F238E27FC236}">
                <a16:creationId xmlns:a16="http://schemas.microsoft.com/office/drawing/2014/main" id="{67C1D864-426B-4EDE-9AD6-B18187FC4866}"/>
              </a:ext>
            </a:extLst>
          </p:cNvPr>
          <p:cNvSpPr txBox="1"/>
          <p:nvPr/>
        </p:nvSpPr>
        <p:spPr>
          <a:xfrm>
            <a:off x="8891987" y="4700270"/>
            <a:ext cx="4832919" cy="788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내용</a:t>
            </a:r>
            <a:endParaRPr lang="en-US" altLang="ko-KR" sz="2000" dirty="0">
              <a:solidFill>
                <a:srgbClr val="000000"/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  <a:p>
            <a:pPr algn="l">
              <a:lnSpc>
                <a:spcPts val="322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디테일한 사운드와 소생에 대한 작업</a:t>
            </a:r>
            <a:endParaRPr lang="en-US" sz="2000" dirty="0">
              <a:solidFill>
                <a:srgbClr val="000000"/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</p:txBody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FEF89A2D-55B4-4786-9F4B-0DAC54AC17B0}"/>
              </a:ext>
            </a:extLst>
          </p:cNvPr>
          <p:cNvSpPr txBox="1"/>
          <p:nvPr/>
        </p:nvSpPr>
        <p:spPr>
          <a:xfrm>
            <a:off x="2355572" y="4838700"/>
            <a:ext cx="94870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02</a:t>
            </a:r>
          </a:p>
        </p:txBody>
      </p:sp>
      <p:grpSp>
        <p:nvGrpSpPr>
          <p:cNvPr id="35" name="Group 21">
            <a:extLst>
              <a:ext uri="{FF2B5EF4-FFF2-40B4-BE49-F238E27FC236}">
                <a16:creationId xmlns:a16="http://schemas.microsoft.com/office/drawing/2014/main" id="{D7EB67BC-9BB3-42A8-B5CC-ECD8765A0306}"/>
              </a:ext>
            </a:extLst>
          </p:cNvPr>
          <p:cNvGrpSpPr/>
          <p:nvPr/>
        </p:nvGrpSpPr>
        <p:grpSpPr>
          <a:xfrm>
            <a:off x="1766260" y="6408216"/>
            <a:ext cx="14763750" cy="1462635"/>
            <a:chOff x="0" y="0"/>
            <a:chExt cx="3888395" cy="385221"/>
          </a:xfrm>
        </p:grpSpPr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F5D8DB35-D2C3-44B0-B12F-90EF2D2B0DF1}"/>
                </a:ext>
              </a:extLst>
            </p:cNvPr>
            <p:cNvSpPr/>
            <p:nvPr/>
          </p:nvSpPr>
          <p:spPr>
            <a:xfrm>
              <a:off x="0" y="0"/>
              <a:ext cx="3888395" cy="385221"/>
            </a:xfrm>
            <a:custGeom>
              <a:avLst/>
              <a:gdLst/>
              <a:ahLst/>
              <a:cxnLst/>
              <a:rect l="l" t="t" r="r" b="b"/>
              <a:pathLst>
                <a:path w="3888395" h="385221">
                  <a:moveTo>
                    <a:pt x="0" y="0"/>
                  </a:moveTo>
                  <a:lnTo>
                    <a:pt x="3888395" y="0"/>
                  </a:lnTo>
                  <a:lnTo>
                    <a:pt x="3888395" y="385221"/>
                  </a:lnTo>
                  <a:lnTo>
                    <a:pt x="0" y="38522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7" name="TextBox 23">
              <a:extLst>
                <a:ext uri="{FF2B5EF4-FFF2-40B4-BE49-F238E27FC236}">
                  <a16:creationId xmlns:a16="http://schemas.microsoft.com/office/drawing/2014/main" id="{3D7429D8-94EE-41FB-97CF-D7A0949EDFE6}"/>
                </a:ext>
              </a:extLst>
            </p:cNvPr>
            <p:cNvSpPr txBox="1"/>
            <p:nvPr/>
          </p:nvSpPr>
          <p:spPr>
            <a:xfrm>
              <a:off x="0" y="-95250"/>
              <a:ext cx="3888395" cy="480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38" name="Group 24">
            <a:extLst>
              <a:ext uri="{FF2B5EF4-FFF2-40B4-BE49-F238E27FC236}">
                <a16:creationId xmlns:a16="http://schemas.microsoft.com/office/drawing/2014/main" id="{F5BF49D9-BD92-4FC7-836D-5FC5E608157B}"/>
              </a:ext>
            </a:extLst>
          </p:cNvPr>
          <p:cNvGrpSpPr/>
          <p:nvPr/>
        </p:nvGrpSpPr>
        <p:grpSpPr>
          <a:xfrm>
            <a:off x="2384781" y="6694392"/>
            <a:ext cx="890285" cy="890285"/>
            <a:chOff x="0" y="0"/>
            <a:chExt cx="812800" cy="812800"/>
          </a:xfrm>
        </p:grpSpPr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547F7E2A-2661-4678-B58C-BBA25787FCF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0" name="TextBox 26">
              <a:extLst>
                <a:ext uri="{FF2B5EF4-FFF2-40B4-BE49-F238E27FC236}">
                  <a16:creationId xmlns:a16="http://schemas.microsoft.com/office/drawing/2014/main" id="{749E7724-52F0-4BE3-A856-0DA9E4577174}"/>
                </a:ext>
              </a:extLst>
            </p:cNvPr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41" name="TextBox 27">
            <a:extLst>
              <a:ext uri="{FF2B5EF4-FFF2-40B4-BE49-F238E27FC236}">
                <a16:creationId xmlns:a16="http://schemas.microsoft.com/office/drawing/2014/main" id="{AF96DD9A-9D32-4777-BA19-48F58D9CBC8E}"/>
              </a:ext>
            </a:extLst>
          </p:cNvPr>
          <p:cNvSpPr txBox="1"/>
          <p:nvPr/>
        </p:nvSpPr>
        <p:spPr>
          <a:xfrm>
            <a:off x="3543863" y="6777585"/>
            <a:ext cx="3779938" cy="586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3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게임 시스템</a:t>
            </a:r>
            <a:endParaRPr lang="en-US" sz="3000" dirty="0">
              <a:solidFill>
                <a:srgbClr val="000000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42" name="TextBox 28">
            <a:extLst>
              <a:ext uri="{FF2B5EF4-FFF2-40B4-BE49-F238E27FC236}">
                <a16:creationId xmlns:a16="http://schemas.microsoft.com/office/drawing/2014/main" id="{1F28980F-D8C5-4020-BC51-9DACC4D79C12}"/>
              </a:ext>
            </a:extLst>
          </p:cNvPr>
          <p:cNvSpPr txBox="1"/>
          <p:nvPr/>
        </p:nvSpPr>
        <p:spPr>
          <a:xfrm>
            <a:off x="8891987" y="6696305"/>
            <a:ext cx="4832919" cy="788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멀티 플레이 접속과 상호작용 </a:t>
            </a:r>
            <a:endParaRPr lang="en-US" altLang="ko-KR" sz="2000" dirty="0">
              <a:solidFill>
                <a:srgbClr val="000000"/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  <a:p>
            <a:pPr>
              <a:lnSpc>
                <a:spcPts val="322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승리와 패 도출</a:t>
            </a:r>
            <a:endParaRPr lang="en-US" sz="2000" dirty="0">
              <a:solidFill>
                <a:srgbClr val="000000"/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</p:txBody>
      </p:sp>
      <p:sp>
        <p:nvSpPr>
          <p:cNvPr id="43" name="TextBox 29">
            <a:extLst>
              <a:ext uri="{FF2B5EF4-FFF2-40B4-BE49-F238E27FC236}">
                <a16:creationId xmlns:a16="http://schemas.microsoft.com/office/drawing/2014/main" id="{55B8403A-BCDA-453B-AF88-6C84B035FFC4}"/>
              </a:ext>
            </a:extLst>
          </p:cNvPr>
          <p:cNvSpPr txBox="1"/>
          <p:nvPr/>
        </p:nvSpPr>
        <p:spPr>
          <a:xfrm>
            <a:off x="2355572" y="6834735"/>
            <a:ext cx="94870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03</a:t>
            </a:r>
          </a:p>
        </p:txBody>
      </p:sp>
      <p:grpSp>
        <p:nvGrpSpPr>
          <p:cNvPr id="49" name="Group 2">
            <a:extLst>
              <a:ext uri="{FF2B5EF4-FFF2-40B4-BE49-F238E27FC236}">
                <a16:creationId xmlns:a16="http://schemas.microsoft.com/office/drawing/2014/main" id="{53F266FE-50D3-4705-9809-98C66B03B8CC}"/>
              </a:ext>
            </a:extLst>
          </p:cNvPr>
          <p:cNvGrpSpPr/>
          <p:nvPr/>
        </p:nvGrpSpPr>
        <p:grpSpPr>
          <a:xfrm flipH="1">
            <a:off x="3619285" y="647745"/>
            <a:ext cx="274963" cy="1223661"/>
            <a:chOff x="0" y="0"/>
            <a:chExt cx="420578" cy="2292350"/>
          </a:xfrm>
        </p:grpSpPr>
        <p:sp>
          <p:nvSpPr>
            <p:cNvPr id="50" name="AutoShape 3">
              <a:extLst>
                <a:ext uri="{FF2B5EF4-FFF2-40B4-BE49-F238E27FC236}">
                  <a16:creationId xmlns:a16="http://schemas.microsoft.com/office/drawing/2014/main" id="{AD2B2EBA-325C-4E31-AC40-754EA6B8307D}"/>
                </a:ext>
              </a:extLst>
            </p:cNvPr>
            <p:cNvSpPr/>
            <p:nvPr/>
          </p:nvSpPr>
          <p:spPr>
            <a:xfrm flipV="1">
              <a:off x="19050" y="0"/>
              <a:ext cx="0" cy="227965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AutoShape 4">
              <a:extLst>
                <a:ext uri="{FF2B5EF4-FFF2-40B4-BE49-F238E27FC236}">
                  <a16:creationId xmlns:a16="http://schemas.microsoft.com/office/drawing/2014/main" id="{FE6BF425-DCA7-4D85-837C-208F3D78A3C0}"/>
                </a:ext>
              </a:extLst>
            </p:cNvPr>
            <p:cNvSpPr/>
            <p:nvPr/>
          </p:nvSpPr>
          <p:spPr>
            <a:xfrm>
              <a:off x="0" y="19050"/>
              <a:ext cx="42057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AutoShape 5">
              <a:extLst>
                <a:ext uri="{FF2B5EF4-FFF2-40B4-BE49-F238E27FC236}">
                  <a16:creationId xmlns:a16="http://schemas.microsoft.com/office/drawing/2014/main" id="{FCC16FEA-B95D-4FFA-BBB4-FCCB20F4A20A}"/>
                </a:ext>
              </a:extLst>
            </p:cNvPr>
            <p:cNvSpPr/>
            <p:nvPr/>
          </p:nvSpPr>
          <p:spPr>
            <a:xfrm>
              <a:off x="0" y="2279650"/>
              <a:ext cx="42057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1869" y="688774"/>
            <a:ext cx="227540" cy="1223661"/>
            <a:chOff x="0" y="0"/>
            <a:chExt cx="420578" cy="2292350"/>
          </a:xfrm>
        </p:grpSpPr>
        <p:sp>
          <p:nvSpPr>
            <p:cNvPr id="3" name="AutoShape 3"/>
            <p:cNvSpPr/>
            <p:nvPr/>
          </p:nvSpPr>
          <p:spPr>
            <a:xfrm flipV="1">
              <a:off x="19050" y="0"/>
              <a:ext cx="0" cy="227965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>
              <a:off x="0" y="19050"/>
              <a:ext cx="42057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0" y="2279650"/>
              <a:ext cx="42057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Freeform 10"/>
          <p:cNvSpPr/>
          <p:nvPr/>
        </p:nvSpPr>
        <p:spPr>
          <a:xfrm>
            <a:off x="5547487" y="799048"/>
            <a:ext cx="7193026" cy="10868583"/>
          </a:xfrm>
          <a:custGeom>
            <a:avLst/>
            <a:gdLst/>
            <a:ahLst/>
            <a:cxnLst/>
            <a:rect l="l" t="t" r="r" b="b"/>
            <a:pathLst>
              <a:path w="7193026" h="10868583">
                <a:moveTo>
                  <a:pt x="0" y="0"/>
                </a:moveTo>
                <a:lnTo>
                  <a:pt x="7193026" y="0"/>
                </a:lnTo>
                <a:lnTo>
                  <a:pt x="7193026" y="10868583"/>
                </a:lnTo>
                <a:lnTo>
                  <a:pt x="0" y="108685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913287" y="-47663"/>
            <a:ext cx="3109915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ko-KR" altLang="en-US" sz="66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예정</a:t>
            </a:r>
            <a:endParaRPr lang="en-US" sz="6600" dirty="0">
              <a:solidFill>
                <a:srgbClr val="000000"/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</p:txBody>
      </p:sp>
      <p:grpSp>
        <p:nvGrpSpPr>
          <p:cNvPr id="16" name="Group 2">
            <a:extLst>
              <a:ext uri="{FF2B5EF4-FFF2-40B4-BE49-F238E27FC236}">
                <a16:creationId xmlns:a16="http://schemas.microsoft.com/office/drawing/2014/main" id="{E1C5C1A3-03D7-42A0-8DB0-ADF612433143}"/>
              </a:ext>
            </a:extLst>
          </p:cNvPr>
          <p:cNvGrpSpPr/>
          <p:nvPr/>
        </p:nvGrpSpPr>
        <p:grpSpPr>
          <a:xfrm>
            <a:off x="1762125" y="2419350"/>
            <a:ext cx="14763750" cy="1462635"/>
            <a:chOff x="0" y="0"/>
            <a:chExt cx="19685000" cy="1950180"/>
          </a:xfrm>
        </p:grpSpPr>
        <p:grpSp>
          <p:nvGrpSpPr>
            <p:cNvPr id="17" name="Group 3">
              <a:extLst>
                <a:ext uri="{FF2B5EF4-FFF2-40B4-BE49-F238E27FC236}">
                  <a16:creationId xmlns:a16="http://schemas.microsoft.com/office/drawing/2014/main" id="{68F8DF04-0C4F-4582-A4F5-8A27D1F4912F}"/>
                </a:ext>
              </a:extLst>
            </p:cNvPr>
            <p:cNvGrpSpPr/>
            <p:nvPr/>
          </p:nvGrpSpPr>
          <p:grpSpPr>
            <a:xfrm>
              <a:off x="0" y="0"/>
              <a:ext cx="19685000" cy="1950180"/>
              <a:chOff x="0" y="0"/>
              <a:chExt cx="3888395" cy="385221"/>
            </a:xfrm>
          </p:grpSpPr>
          <p:sp>
            <p:nvSpPr>
              <p:cNvPr id="24" name="Freeform 4">
                <a:extLst>
                  <a:ext uri="{FF2B5EF4-FFF2-40B4-BE49-F238E27FC236}">
                    <a16:creationId xmlns:a16="http://schemas.microsoft.com/office/drawing/2014/main" id="{C9074A6F-F2EA-4877-8182-973A41AA4A2B}"/>
                  </a:ext>
                </a:extLst>
              </p:cNvPr>
              <p:cNvSpPr/>
              <p:nvPr/>
            </p:nvSpPr>
            <p:spPr>
              <a:xfrm>
                <a:off x="0" y="0"/>
                <a:ext cx="3888395" cy="385221"/>
              </a:xfrm>
              <a:custGeom>
                <a:avLst/>
                <a:gdLst/>
                <a:ahLst/>
                <a:cxnLst/>
                <a:rect l="l" t="t" r="r" b="b"/>
                <a:pathLst>
                  <a:path w="3888395" h="385221">
                    <a:moveTo>
                      <a:pt x="0" y="0"/>
                    </a:moveTo>
                    <a:lnTo>
                      <a:pt x="3888395" y="0"/>
                    </a:lnTo>
                    <a:lnTo>
                      <a:pt x="3888395" y="385221"/>
                    </a:lnTo>
                    <a:lnTo>
                      <a:pt x="0" y="38522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ko-KR" altLang="en-US" dirty="0"/>
              </a:p>
            </p:txBody>
          </p:sp>
          <p:sp>
            <p:nvSpPr>
              <p:cNvPr id="25" name="TextBox 5">
                <a:extLst>
                  <a:ext uri="{FF2B5EF4-FFF2-40B4-BE49-F238E27FC236}">
                    <a16:creationId xmlns:a16="http://schemas.microsoft.com/office/drawing/2014/main" id="{CCCA15F8-4582-403D-B40B-2C5C601424EF}"/>
                  </a:ext>
                </a:extLst>
              </p:cNvPr>
              <p:cNvSpPr txBox="1"/>
              <p:nvPr/>
            </p:nvSpPr>
            <p:spPr>
              <a:xfrm>
                <a:off x="0" y="-95250"/>
                <a:ext cx="3888395" cy="4804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18" name="Group 6">
              <a:extLst>
                <a:ext uri="{FF2B5EF4-FFF2-40B4-BE49-F238E27FC236}">
                  <a16:creationId xmlns:a16="http://schemas.microsoft.com/office/drawing/2014/main" id="{1056CBE2-327A-4D7F-B9A6-BD71899BAA4D}"/>
                </a:ext>
              </a:extLst>
            </p:cNvPr>
            <p:cNvGrpSpPr/>
            <p:nvPr/>
          </p:nvGrpSpPr>
          <p:grpSpPr>
            <a:xfrm>
              <a:off x="830208" y="381566"/>
              <a:ext cx="1187047" cy="1187047"/>
              <a:chOff x="0" y="0"/>
              <a:chExt cx="812800" cy="812800"/>
            </a:xfrm>
          </p:grpSpPr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DD82445D-AC39-46E9-85AF-CDB715525B1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3" name="TextBox 8">
                <a:extLst>
                  <a:ext uri="{FF2B5EF4-FFF2-40B4-BE49-F238E27FC236}">
                    <a16:creationId xmlns:a16="http://schemas.microsoft.com/office/drawing/2014/main" id="{11B8F289-5ECE-489A-A185-8BD165BA1CC2}"/>
                  </a:ext>
                </a:extLst>
              </p:cNvPr>
              <p:cNvSpPr txBox="1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19" name="TextBox 9">
              <a:extLst>
                <a:ext uri="{FF2B5EF4-FFF2-40B4-BE49-F238E27FC236}">
                  <a16:creationId xmlns:a16="http://schemas.microsoft.com/office/drawing/2014/main" id="{673C1C93-8BAC-4EA7-9C4B-E153D22D95DE}"/>
                </a:ext>
              </a:extLst>
            </p:cNvPr>
            <p:cNvSpPr txBox="1"/>
            <p:nvPr/>
          </p:nvSpPr>
          <p:spPr>
            <a:xfrm>
              <a:off x="2375651" y="536940"/>
              <a:ext cx="5039919" cy="7620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30"/>
                </a:lnSpc>
                <a:spcBef>
                  <a:spcPct val="0"/>
                </a:spcBef>
              </a:pPr>
              <a:r>
                <a:rPr lang="ko-KR" altLang="en-US" sz="3000" dirty="0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게임성</a:t>
              </a:r>
              <a:endParaRPr lang="en-US" sz="3000" dirty="0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endParaRPr>
            </a:p>
          </p:txBody>
        </p:sp>
        <p:sp>
          <p:nvSpPr>
            <p:cNvPr id="20" name="TextBox 10">
              <a:extLst>
                <a:ext uri="{FF2B5EF4-FFF2-40B4-BE49-F238E27FC236}">
                  <a16:creationId xmlns:a16="http://schemas.microsoft.com/office/drawing/2014/main" id="{545C7365-C7AB-43E0-B4EE-445F14E2E48F}"/>
                </a:ext>
              </a:extLst>
            </p:cNvPr>
            <p:cNvSpPr txBox="1"/>
            <p:nvPr/>
          </p:nvSpPr>
          <p:spPr>
            <a:xfrm>
              <a:off x="9506483" y="415867"/>
              <a:ext cx="6443892" cy="5036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2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rgbClr val="000000"/>
                  </a:solidFill>
                  <a:latin typeface="TDTD명조 Light"/>
                  <a:ea typeface="TDTD명조 Light"/>
                  <a:cs typeface="TDTD명조 Light"/>
                  <a:sym typeface="TDTD명조 Light"/>
                </a:rPr>
                <a:t>상대 피격에 대한 처리</a:t>
              </a:r>
              <a:endParaRPr lang="en-US" altLang="ko-KR" sz="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endParaRPr>
            </a:p>
          </p:txBody>
        </p:sp>
        <p:sp>
          <p:nvSpPr>
            <p:cNvPr id="21" name="TextBox 11">
              <a:extLst>
                <a:ext uri="{FF2B5EF4-FFF2-40B4-BE49-F238E27FC236}">
                  <a16:creationId xmlns:a16="http://schemas.microsoft.com/office/drawing/2014/main" id="{9CC8315C-1C43-4A2F-97B1-B3A8F9113743}"/>
                </a:ext>
              </a:extLst>
            </p:cNvPr>
            <p:cNvSpPr txBox="1"/>
            <p:nvPr/>
          </p:nvSpPr>
          <p:spPr>
            <a:xfrm>
              <a:off x="791262" y="594090"/>
              <a:ext cx="1264940" cy="68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 dirty="0">
                  <a:solidFill>
                    <a:srgbClr val="FFFFFF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04</a:t>
              </a:r>
            </a:p>
          </p:txBody>
        </p:sp>
      </p:grpSp>
      <p:grpSp>
        <p:nvGrpSpPr>
          <p:cNvPr id="26" name="Group 12">
            <a:extLst>
              <a:ext uri="{FF2B5EF4-FFF2-40B4-BE49-F238E27FC236}">
                <a16:creationId xmlns:a16="http://schemas.microsoft.com/office/drawing/2014/main" id="{5F670150-ADB3-4CF0-A214-EA6650210503}"/>
              </a:ext>
            </a:extLst>
          </p:cNvPr>
          <p:cNvGrpSpPr/>
          <p:nvPr/>
        </p:nvGrpSpPr>
        <p:grpSpPr>
          <a:xfrm>
            <a:off x="1762125" y="4412183"/>
            <a:ext cx="14763750" cy="1462635"/>
            <a:chOff x="0" y="0"/>
            <a:chExt cx="3888395" cy="385221"/>
          </a:xfrm>
        </p:grpSpPr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A502B2D6-C7FE-4FD6-B832-68F9D1FA8AD5}"/>
                </a:ext>
              </a:extLst>
            </p:cNvPr>
            <p:cNvSpPr/>
            <p:nvPr/>
          </p:nvSpPr>
          <p:spPr>
            <a:xfrm>
              <a:off x="0" y="0"/>
              <a:ext cx="3888395" cy="385221"/>
            </a:xfrm>
            <a:custGeom>
              <a:avLst/>
              <a:gdLst/>
              <a:ahLst/>
              <a:cxnLst/>
              <a:rect l="l" t="t" r="r" b="b"/>
              <a:pathLst>
                <a:path w="3888395" h="385221">
                  <a:moveTo>
                    <a:pt x="0" y="0"/>
                  </a:moveTo>
                  <a:lnTo>
                    <a:pt x="3888395" y="0"/>
                  </a:lnTo>
                  <a:lnTo>
                    <a:pt x="3888395" y="385221"/>
                  </a:lnTo>
                  <a:lnTo>
                    <a:pt x="0" y="3852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27DD051F-2AC7-43AF-80C5-2BFFD04AA7CC}"/>
                </a:ext>
              </a:extLst>
            </p:cNvPr>
            <p:cNvSpPr txBox="1"/>
            <p:nvPr/>
          </p:nvSpPr>
          <p:spPr>
            <a:xfrm>
              <a:off x="0" y="-95250"/>
              <a:ext cx="3888395" cy="480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29" name="Group 15">
            <a:extLst>
              <a:ext uri="{FF2B5EF4-FFF2-40B4-BE49-F238E27FC236}">
                <a16:creationId xmlns:a16="http://schemas.microsoft.com/office/drawing/2014/main" id="{01B553BF-EE2E-430C-98C6-6AB5EA2A830E}"/>
              </a:ext>
            </a:extLst>
          </p:cNvPr>
          <p:cNvGrpSpPr/>
          <p:nvPr/>
        </p:nvGrpSpPr>
        <p:grpSpPr>
          <a:xfrm>
            <a:off x="2384781" y="4698357"/>
            <a:ext cx="890285" cy="890285"/>
            <a:chOff x="0" y="0"/>
            <a:chExt cx="812800" cy="812800"/>
          </a:xfrm>
        </p:grpSpPr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905F2012-2FEB-4DF2-AFC3-1A0DFB6C24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1" name="TextBox 17">
              <a:extLst>
                <a:ext uri="{FF2B5EF4-FFF2-40B4-BE49-F238E27FC236}">
                  <a16:creationId xmlns:a16="http://schemas.microsoft.com/office/drawing/2014/main" id="{1D90FC72-B025-4216-AD2F-5FAAAD0247F7}"/>
                </a:ext>
              </a:extLst>
            </p:cNvPr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32" name="TextBox 18">
            <a:extLst>
              <a:ext uri="{FF2B5EF4-FFF2-40B4-BE49-F238E27FC236}">
                <a16:creationId xmlns:a16="http://schemas.microsoft.com/office/drawing/2014/main" id="{AF0AA598-76FB-449E-92B3-0CEF2CA91840}"/>
              </a:ext>
            </a:extLst>
          </p:cNvPr>
          <p:cNvSpPr txBox="1"/>
          <p:nvPr/>
        </p:nvSpPr>
        <p:spPr>
          <a:xfrm>
            <a:off x="3543863" y="4781550"/>
            <a:ext cx="3779938" cy="1187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3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이펙트</a:t>
            </a:r>
            <a:endParaRPr lang="en-US" altLang="ko-KR" sz="3000" dirty="0">
              <a:solidFill>
                <a:srgbClr val="000000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  <a:p>
            <a:pPr algn="l">
              <a:lnSpc>
                <a:spcPts val="4830"/>
              </a:lnSpc>
              <a:spcBef>
                <a:spcPct val="0"/>
              </a:spcBef>
            </a:pPr>
            <a:endParaRPr lang="en-US" sz="3000" dirty="0">
              <a:solidFill>
                <a:srgbClr val="000000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33" name="TextBox 19">
            <a:extLst>
              <a:ext uri="{FF2B5EF4-FFF2-40B4-BE49-F238E27FC236}">
                <a16:creationId xmlns:a16="http://schemas.microsoft.com/office/drawing/2014/main" id="{67C1D864-426B-4EDE-9AD6-B18187FC4866}"/>
              </a:ext>
            </a:extLst>
          </p:cNvPr>
          <p:cNvSpPr txBox="1"/>
          <p:nvPr/>
        </p:nvSpPr>
        <p:spPr>
          <a:xfrm>
            <a:off x="8891987" y="4700270"/>
            <a:ext cx="5501765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ko-KR" altLang="en-US" sz="2000" dirty="0" err="1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파티클</a:t>
            </a:r>
            <a:r>
              <a:rPr lang="ko-KR" altLang="en-US" sz="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 시스템 </a:t>
            </a:r>
            <a:r>
              <a:rPr lang="en-US" altLang="ko-KR" sz="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or </a:t>
            </a:r>
            <a:r>
              <a:rPr lang="ko-KR" altLang="en-US" sz="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나이아가라를 이용한 효과 추가</a:t>
            </a:r>
            <a:endParaRPr lang="en-US" sz="2000" dirty="0">
              <a:solidFill>
                <a:srgbClr val="000000"/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</p:txBody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FEF89A2D-55B4-4786-9F4B-0DAC54AC17B0}"/>
              </a:ext>
            </a:extLst>
          </p:cNvPr>
          <p:cNvSpPr txBox="1"/>
          <p:nvPr/>
        </p:nvSpPr>
        <p:spPr>
          <a:xfrm>
            <a:off x="2355572" y="4838700"/>
            <a:ext cx="94870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05</a:t>
            </a:r>
          </a:p>
        </p:txBody>
      </p:sp>
      <p:grpSp>
        <p:nvGrpSpPr>
          <p:cNvPr id="35" name="Group 21">
            <a:extLst>
              <a:ext uri="{FF2B5EF4-FFF2-40B4-BE49-F238E27FC236}">
                <a16:creationId xmlns:a16="http://schemas.microsoft.com/office/drawing/2014/main" id="{D7EB67BC-9BB3-42A8-B5CC-ECD8765A0306}"/>
              </a:ext>
            </a:extLst>
          </p:cNvPr>
          <p:cNvGrpSpPr/>
          <p:nvPr/>
        </p:nvGrpSpPr>
        <p:grpSpPr>
          <a:xfrm>
            <a:off x="1766260" y="6408216"/>
            <a:ext cx="14763750" cy="1462635"/>
            <a:chOff x="0" y="0"/>
            <a:chExt cx="3888395" cy="385221"/>
          </a:xfrm>
        </p:grpSpPr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F5D8DB35-D2C3-44B0-B12F-90EF2D2B0DF1}"/>
                </a:ext>
              </a:extLst>
            </p:cNvPr>
            <p:cNvSpPr/>
            <p:nvPr/>
          </p:nvSpPr>
          <p:spPr>
            <a:xfrm>
              <a:off x="0" y="0"/>
              <a:ext cx="3888395" cy="385221"/>
            </a:xfrm>
            <a:custGeom>
              <a:avLst/>
              <a:gdLst/>
              <a:ahLst/>
              <a:cxnLst/>
              <a:rect l="l" t="t" r="r" b="b"/>
              <a:pathLst>
                <a:path w="3888395" h="385221">
                  <a:moveTo>
                    <a:pt x="0" y="0"/>
                  </a:moveTo>
                  <a:lnTo>
                    <a:pt x="3888395" y="0"/>
                  </a:lnTo>
                  <a:lnTo>
                    <a:pt x="3888395" y="385221"/>
                  </a:lnTo>
                  <a:lnTo>
                    <a:pt x="0" y="38522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7" name="TextBox 23">
              <a:extLst>
                <a:ext uri="{FF2B5EF4-FFF2-40B4-BE49-F238E27FC236}">
                  <a16:creationId xmlns:a16="http://schemas.microsoft.com/office/drawing/2014/main" id="{3D7429D8-94EE-41FB-97CF-D7A0949EDFE6}"/>
                </a:ext>
              </a:extLst>
            </p:cNvPr>
            <p:cNvSpPr txBox="1"/>
            <p:nvPr/>
          </p:nvSpPr>
          <p:spPr>
            <a:xfrm>
              <a:off x="0" y="-95250"/>
              <a:ext cx="3888395" cy="480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38" name="Group 24">
            <a:extLst>
              <a:ext uri="{FF2B5EF4-FFF2-40B4-BE49-F238E27FC236}">
                <a16:creationId xmlns:a16="http://schemas.microsoft.com/office/drawing/2014/main" id="{F5BF49D9-BD92-4FC7-836D-5FC5E608157B}"/>
              </a:ext>
            </a:extLst>
          </p:cNvPr>
          <p:cNvGrpSpPr/>
          <p:nvPr/>
        </p:nvGrpSpPr>
        <p:grpSpPr>
          <a:xfrm>
            <a:off x="2384781" y="6694392"/>
            <a:ext cx="890285" cy="890285"/>
            <a:chOff x="0" y="0"/>
            <a:chExt cx="812800" cy="812800"/>
          </a:xfrm>
        </p:grpSpPr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547F7E2A-2661-4678-B58C-BBA25787FCF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0" name="TextBox 26">
              <a:extLst>
                <a:ext uri="{FF2B5EF4-FFF2-40B4-BE49-F238E27FC236}">
                  <a16:creationId xmlns:a16="http://schemas.microsoft.com/office/drawing/2014/main" id="{749E7724-52F0-4BE3-A856-0DA9E4577174}"/>
                </a:ext>
              </a:extLst>
            </p:cNvPr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42" name="TextBox 28">
            <a:extLst>
              <a:ext uri="{FF2B5EF4-FFF2-40B4-BE49-F238E27FC236}">
                <a16:creationId xmlns:a16="http://schemas.microsoft.com/office/drawing/2014/main" id="{1F28980F-D8C5-4020-BC51-9DACC4D79C12}"/>
              </a:ext>
            </a:extLst>
          </p:cNvPr>
          <p:cNvSpPr txBox="1"/>
          <p:nvPr/>
        </p:nvSpPr>
        <p:spPr>
          <a:xfrm>
            <a:off x="8891987" y="6696305"/>
            <a:ext cx="4832919" cy="788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멀티 플레이 접속과 상호작용 </a:t>
            </a:r>
            <a:endParaRPr lang="en-US" altLang="ko-KR" sz="2000" dirty="0">
              <a:solidFill>
                <a:srgbClr val="000000"/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  <a:p>
            <a:pPr>
              <a:lnSpc>
                <a:spcPts val="322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승리와 패 도출</a:t>
            </a:r>
            <a:endParaRPr lang="en-US" sz="2000" dirty="0">
              <a:solidFill>
                <a:srgbClr val="000000"/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</p:txBody>
      </p:sp>
      <p:sp>
        <p:nvSpPr>
          <p:cNvPr id="43" name="TextBox 29">
            <a:extLst>
              <a:ext uri="{FF2B5EF4-FFF2-40B4-BE49-F238E27FC236}">
                <a16:creationId xmlns:a16="http://schemas.microsoft.com/office/drawing/2014/main" id="{55B8403A-BCDA-453B-AF88-6C84B035FFC4}"/>
              </a:ext>
            </a:extLst>
          </p:cNvPr>
          <p:cNvSpPr txBox="1"/>
          <p:nvPr/>
        </p:nvSpPr>
        <p:spPr>
          <a:xfrm>
            <a:off x="2355572" y="6834735"/>
            <a:ext cx="94870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06</a:t>
            </a:r>
          </a:p>
        </p:txBody>
      </p:sp>
      <p:grpSp>
        <p:nvGrpSpPr>
          <p:cNvPr id="49" name="Group 2">
            <a:extLst>
              <a:ext uri="{FF2B5EF4-FFF2-40B4-BE49-F238E27FC236}">
                <a16:creationId xmlns:a16="http://schemas.microsoft.com/office/drawing/2014/main" id="{53F266FE-50D3-4705-9809-98C66B03B8CC}"/>
              </a:ext>
            </a:extLst>
          </p:cNvPr>
          <p:cNvGrpSpPr/>
          <p:nvPr/>
        </p:nvGrpSpPr>
        <p:grpSpPr>
          <a:xfrm flipH="1">
            <a:off x="3619285" y="647745"/>
            <a:ext cx="274963" cy="1223661"/>
            <a:chOff x="0" y="0"/>
            <a:chExt cx="420578" cy="2292350"/>
          </a:xfrm>
        </p:grpSpPr>
        <p:sp>
          <p:nvSpPr>
            <p:cNvPr id="50" name="AutoShape 3">
              <a:extLst>
                <a:ext uri="{FF2B5EF4-FFF2-40B4-BE49-F238E27FC236}">
                  <a16:creationId xmlns:a16="http://schemas.microsoft.com/office/drawing/2014/main" id="{AD2B2EBA-325C-4E31-AC40-754EA6B8307D}"/>
                </a:ext>
              </a:extLst>
            </p:cNvPr>
            <p:cNvSpPr/>
            <p:nvPr/>
          </p:nvSpPr>
          <p:spPr>
            <a:xfrm flipV="1">
              <a:off x="19050" y="0"/>
              <a:ext cx="0" cy="227965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AutoShape 4">
              <a:extLst>
                <a:ext uri="{FF2B5EF4-FFF2-40B4-BE49-F238E27FC236}">
                  <a16:creationId xmlns:a16="http://schemas.microsoft.com/office/drawing/2014/main" id="{FE6BF425-DCA7-4D85-837C-208F3D78A3C0}"/>
                </a:ext>
              </a:extLst>
            </p:cNvPr>
            <p:cNvSpPr/>
            <p:nvPr/>
          </p:nvSpPr>
          <p:spPr>
            <a:xfrm>
              <a:off x="0" y="19050"/>
              <a:ext cx="42057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AutoShape 5">
              <a:extLst>
                <a:ext uri="{FF2B5EF4-FFF2-40B4-BE49-F238E27FC236}">
                  <a16:creationId xmlns:a16="http://schemas.microsoft.com/office/drawing/2014/main" id="{FCC16FEA-B95D-4FFA-BBB4-FCCB20F4A20A}"/>
                </a:ext>
              </a:extLst>
            </p:cNvPr>
            <p:cNvSpPr/>
            <p:nvPr/>
          </p:nvSpPr>
          <p:spPr>
            <a:xfrm>
              <a:off x="0" y="2279650"/>
              <a:ext cx="42057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</p:spTree>
    <p:extLst>
      <p:ext uri="{BB962C8B-B14F-4D97-AF65-F5344CB8AC3E}">
        <p14:creationId xmlns:p14="http://schemas.microsoft.com/office/powerpoint/2010/main" val="206649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62125" y="2400300"/>
            <a:ext cx="14763750" cy="7124700"/>
            <a:chOff x="0" y="0"/>
            <a:chExt cx="3888395" cy="18764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88395" cy="1876464"/>
            </a:xfrm>
            <a:custGeom>
              <a:avLst/>
              <a:gdLst/>
              <a:ahLst/>
              <a:cxnLst/>
              <a:rect l="l" t="t" r="r" b="b"/>
              <a:pathLst>
                <a:path w="3888395" h="1876464">
                  <a:moveTo>
                    <a:pt x="0" y="0"/>
                  </a:moveTo>
                  <a:lnTo>
                    <a:pt x="3888395" y="0"/>
                  </a:lnTo>
                  <a:lnTo>
                    <a:pt x="3888395" y="1876464"/>
                  </a:lnTo>
                  <a:lnTo>
                    <a:pt x="0" y="187646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3888395" cy="1971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768295" y="2895600"/>
            <a:ext cx="12751410" cy="566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ko-KR" altLang="en-US" sz="3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마무리 내용 </a:t>
            </a:r>
            <a:endParaRPr lang="en-US" sz="3000" dirty="0">
              <a:solidFill>
                <a:srgbClr val="000000"/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>
            <a:off x="2911880" y="431880"/>
            <a:ext cx="12464241" cy="9042240"/>
          </a:xfrm>
          <a:custGeom>
            <a:avLst/>
            <a:gdLst/>
            <a:ahLst/>
            <a:cxnLst/>
            <a:rect l="l" t="t" r="r" b="b"/>
            <a:pathLst>
              <a:path w="12464241" h="9042240">
                <a:moveTo>
                  <a:pt x="0" y="0"/>
                </a:moveTo>
                <a:lnTo>
                  <a:pt x="12464240" y="0"/>
                </a:lnTo>
                <a:lnTo>
                  <a:pt x="12464240" y="9042240"/>
                </a:lnTo>
                <a:lnTo>
                  <a:pt x="0" y="9042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1" name="TextBox 11"/>
          <p:cNvSpPr txBox="1"/>
          <p:nvPr/>
        </p:nvSpPr>
        <p:spPr>
          <a:xfrm>
            <a:off x="6705600" y="5739050"/>
            <a:ext cx="4876800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ko-KR" altLang="en-US" sz="5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목차</a:t>
            </a:r>
            <a:endParaRPr lang="en-US" sz="5000" dirty="0">
              <a:solidFill>
                <a:srgbClr val="000000"/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705600" y="6894771"/>
            <a:ext cx="4876800" cy="523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000000">
                    <a:alpha val="49804"/>
                  </a:srgbClr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기획 의도</a:t>
            </a:r>
            <a:endParaRPr lang="en-US" sz="3000" dirty="0">
              <a:solidFill>
                <a:srgbClr val="000000">
                  <a:alpha val="49804"/>
                </a:srgbClr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841130" y="3459655"/>
            <a:ext cx="6960470" cy="1987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 dirty="0">
                <a:solidFill>
                  <a:srgbClr val="000000"/>
                </a:solidFill>
                <a:latin typeface="Algerian" panose="04020705040A02060702" pitchFamily="82" charset="0"/>
                <a:ea typeface="Bad Russian" panose="020B0604020202020204" charset="0"/>
                <a:cs typeface="Arabic Typesetting" panose="03020402040406030203" pitchFamily="66" charset="-78"/>
                <a:sym typeface="TDTD명조 Light"/>
              </a:rPr>
              <a:t>CONTENT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79284" y="2230930"/>
            <a:ext cx="1529432" cy="478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Bad Russian"/>
                <a:ea typeface="Bad Russian"/>
                <a:cs typeface="Bad Russian"/>
                <a:sym typeface="Bad Russian"/>
              </a:rPr>
              <a:t>content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669648" y="1697530"/>
            <a:ext cx="948705" cy="52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endParaRPr lang="en-US" sz="1500" dirty="0">
              <a:solidFill>
                <a:srgbClr val="000000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  <a:p>
            <a:pPr algn="ctr">
              <a:lnSpc>
                <a:spcPts val="2100"/>
              </a:lnSpc>
            </a:pPr>
            <a:endParaRPr lang="en-US" sz="1500" dirty="0">
              <a:solidFill>
                <a:srgbClr val="000000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grpSp>
        <p:nvGrpSpPr>
          <p:cNvPr id="16" name="Group 9">
            <a:extLst>
              <a:ext uri="{FF2B5EF4-FFF2-40B4-BE49-F238E27FC236}">
                <a16:creationId xmlns:a16="http://schemas.microsoft.com/office/drawing/2014/main" id="{C4566979-964E-4E4B-BD35-497C69851978}"/>
              </a:ext>
            </a:extLst>
          </p:cNvPr>
          <p:cNvGrpSpPr/>
          <p:nvPr/>
        </p:nvGrpSpPr>
        <p:grpSpPr>
          <a:xfrm>
            <a:off x="5259255" y="3767239"/>
            <a:ext cx="315434" cy="1719262"/>
            <a:chOff x="0" y="0"/>
            <a:chExt cx="420578" cy="2292350"/>
          </a:xfrm>
        </p:grpSpPr>
        <p:sp>
          <p:nvSpPr>
            <p:cNvPr id="17" name="AutoShape 10">
              <a:extLst>
                <a:ext uri="{FF2B5EF4-FFF2-40B4-BE49-F238E27FC236}">
                  <a16:creationId xmlns:a16="http://schemas.microsoft.com/office/drawing/2014/main" id="{FDCFAEF9-9DFD-4722-857E-CE1E8436D4EE}"/>
                </a:ext>
              </a:extLst>
            </p:cNvPr>
            <p:cNvSpPr/>
            <p:nvPr/>
          </p:nvSpPr>
          <p:spPr>
            <a:xfrm flipV="1">
              <a:off x="19050" y="0"/>
              <a:ext cx="0" cy="227965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1">
              <a:extLst>
                <a:ext uri="{FF2B5EF4-FFF2-40B4-BE49-F238E27FC236}">
                  <a16:creationId xmlns:a16="http://schemas.microsoft.com/office/drawing/2014/main" id="{CE8E4286-9960-4D40-B043-EFC468D0351C}"/>
                </a:ext>
              </a:extLst>
            </p:cNvPr>
            <p:cNvSpPr/>
            <p:nvPr/>
          </p:nvSpPr>
          <p:spPr>
            <a:xfrm>
              <a:off x="0" y="19050"/>
              <a:ext cx="42057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2">
              <a:extLst>
                <a:ext uri="{FF2B5EF4-FFF2-40B4-BE49-F238E27FC236}">
                  <a16:creationId xmlns:a16="http://schemas.microsoft.com/office/drawing/2014/main" id="{015B9657-AC25-4AC3-9805-EF66C0A3409F}"/>
                </a:ext>
              </a:extLst>
            </p:cNvPr>
            <p:cNvSpPr/>
            <p:nvPr/>
          </p:nvSpPr>
          <p:spPr>
            <a:xfrm>
              <a:off x="0" y="2279650"/>
              <a:ext cx="42057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0" name="Group 13">
            <a:extLst>
              <a:ext uri="{FF2B5EF4-FFF2-40B4-BE49-F238E27FC236}">
                <a16:creationId xmlns:a16="http://schemas.microsoft.com/office/drawing/2014/main" id="{92AECA2A-E731-42CE-A12D-6DE91214C723}"/>
              </a:ext>
            </a:extLst>
          </p:cNvPr>
          <p:cNvGrpSpPr/>
          <p:nvPr/>
        </p:nvGrpSpPr>
        <p:grpSpPr>
          <a:xfrm>
            <a:off x="12699022" y="3757714"/>
            <a:ext cx="315434" cy="1719262"/>
            <a:chOff x="0" y="0"/>
            <a:chExt cx="420578" cy="2292350"/>
          </a:xfrm>
        </p:grpSpPr>
        <p:sp>
          <p:nvSpPr>
            <p:cNvPr id="21" name="AutoShape 14">
              <a:extLst>
                <a:ext uri="{FF2B5EF4-FFF2-40B4-BE49-F238E27FC236}">
                  <a16:creationId xmlns:a16="http://schemas.microsoft.com/office/drawing/2014/main" id="{22CB4C9B-9CA3-4815-9F1D-4916E7F74CDA}"/>
                </a:ext>
              </a:extLst>
            </p:cNvPr>
            <p:cNvSpPr/>
            <p:nvPr/>
          </p:nvSpPr>
          <p:spPr>
            <a:xfrm>
              <a:off x="401528" y="12700"/>
              <a:ext cx="0" cy="227965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15">
              <a:extLst>
                <a:ext uri="{FF2B5EF4-FFF2-40B4-BE49-F238E27FC236}">
                  <a16:creationId xmlns:a16="http://schemas.microsoft.com/office/drawing/2014/main" id="{6765624E-410F-4991-AFDC-734163AF8E17}"/>
                </a:ext>
              </a:extLst>
            </p:cNvPr>
            <p:cNvSpPr/>
            <p:nvPr/>
          </p:nvSpPr>
          <p:spPr>
            <a:xfrm flipH="1">
              <a:off x="0" y="2273300"/>
              <a:ext cx="42057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16">
              <a:extLst>
                <a:ext uri="{FF2B5EF4-FFF2-40B4-BE49-F238E27FC236}">
                  <a16:creationId xmlns:a16="http://schemas.microsoft.com/office/drawing/2014/main" id="{DF21A05C-E392-490F-8F91-7322EEB5280E}"/>
                </a:ext>
              </a:extLst>
            </p:cNvPr>
            <p:cNvSpPr/>
            <p:nvPr/>
          </p:nvSpPr>
          <p:spPr>
            <a:xfrm flipH="1">
              <a:off x="0" y="12700"/>
              <a:ext cx="42057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4" name="TextBox 12">
            <a:extLst>
              <a:ext uri="{FF2B5EF4-FFF2-40B4-BE49-F238E27FC236}">
                <a16:creationId xmlns:a16="http://schemas.microsoft.com/office/drawing/2014/main" id="{50034F18-77F6-429B-A87B-0227D1EAA355}"/>
              </a:ext>
            </a:extLst>
          </p:cNvPr>
          <p:cNvSpPr txBox="1"/>
          <p:nvPr/>
        </p:nvSpPr>
        <p:spPr>
          <a:xfrm>
            <a:off x="6688873" y="7630763"/>
            <a:ext cx="4876800" cy="523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000000">
                    <a:alpha val="49804"/>
                  </a:srgbClr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업무 진행</a:t>
            </a:r>
            <a:endParaRPr lang="en-US" sz="3000" dirty="0">
              <a:solidFill>
                <a:srgbClr val="000000">
                  <a:alpha val="49804"/>
                </a:srgbClr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06507EDE-3A53-4CA9-A4C7-386CA1296309}"/>
              </a:ext>
            </a:extLst>
          </p:cNvPr>
          <p:cNvSpPr txBox="1"/>
          <p:nvPr/>
        </p:nvSpPr>
        <p:spPr>
          <a:xfrm>
            <a:off x="6705600" y="8327532"/>
            <a:ext cx="4876800" cy="5088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000000">
                    <a:alpha val="49804"/>
                  </a:srgbClr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구현 현황</a:t>
            </a:r>
            <a:endParaRPr lang="en-US" altLang="ko-KR" sz="3000" dirty="0">
              <a:solidFill>
                <a:srgbClr val="000000">
                  <a:alpha val="49804"/>
                </a:srgbClr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26087" y="-1576360"/>
            <a:ext cx="7073853" cy="5938990"/>
          </a:xfrm>
          <a:custGeom>
            <a:avLst/>
            <a:gdLst/>
            <a:ahLst/>
            <a:cxnLst/>
            <a:rect l="l" t="t" r="r" b="b"/>
            <a:pathLst>
              <a:path w="7073853" h="5938990">
                <a:moveTo>
                  <a:pt x="0" y="0"/>
                </a:moveTo>
                <a:lnTo>
                  <a:pt x="7073853" y="0"/>
                </a:lnTo>
                <a:lnTo>
                  <a:pt x="7073853" y="5938990"/>
                </a:lnTo>
                <a:lnTo>
                  <a:pt x="0" y="59389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812140" y="5878168"/>
            <a:ext cx="14274373" cy="5587079"/>
          </a:xfrm>
          <a:custGeom>
            <a:avLst/>
            <a:gdLst/>
            <a:ahLst/>
            <a:cxnLst/>
            <a:rect l="l" t="t" r="r" b="b"/>
            <a:pathLst>
              <a:path w="14274373" h="5587079">
                <a:moveTo>
                  <a:pt x="0" y="0"/>
                </a:moveTo>
                <a:lnTo>
                  <a:pt x="14274374" y="0"/>
                </a:lnTo>
                <a:lnTo>
                  <a:pt x="14274374" y="5587079"/>
                </a:lnTo>
                <a:lnTo>
                  <a:pt x="0" y="55870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346338" y="9673936"/>
            <a:ext cx="9140275" cy="1168977"/>
            <a:chOff x="0" y="0"/>
            <a:chExt cx="2407315" cy="30787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07315" cy="307879"/>
            </a:xfrm>
            <a:custGeom>
              <a:avLst/>
              <a:gdLst/>
              <a:ahLst/>
              <a:cxnLst/>
              <a:rect l="l" t="t" r="r" b="b"/>
              <a:pathLst>
                <a:path w="2407315" h="307879">
                  <a:moveTo>
                    <a:pt x="0" y="0"/>
                  </a:moveTo>
                  <a:lnTo>
                    <a:pt x="2407315" y="0"/>
                  </a:lnTo>
                  <a:lnTo>
                    <a:pt x="2407315" y="307879"/>
                  </a:lnTo>
                  <a:lnTo>
                    <a:pt x="0" y="30787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95250"/>
              <a:ext cx="2407315" cy="4031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607073" y="3604360"/>
            <a:ext cx="7073854" cy="20354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ko-KR" altLang="en-US" sz="1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기획 의도</a:t>
            </a:r>
            <a:endParaRPr lang="en-US" sz="12000" dirty="0">
              <a:solidFill>
                <a:srgbClr val="000000"/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416972" y="6381313"/>
            <a:ext cx="7454057" cy="377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000" dirty="0">
                <a:solidFill>
                  <a:srgbClr val="000000">
                    <a:alpha val="60000"/>
                  </a:srgbClr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5259255" y="3767239"/>
            <a:ext cx="315434" cy="1719262"/>
            <a:chOff x="0" y="0"/>
            <a:chExt cx="420578" cy="2292350"/>
          </a:xfrm>
        </p:grpSpPr>
        <p:sp>
          <p:nvSpPr>
            <p:cNvPr id="10" name="AutoShape 10"/>
            <p:cNvSpPr/>
            <p:nvPr/>
          </p:nvSpPr>
          <p:spPr>
            <a:xfrm flipV="1">
              <a:off x="19050" y="0"/>
              <a:ext cx="0" cy="227965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>
              <a:off x="0" y="19050"/>
              <a:ext cx="42057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>
              <a:off x="0" y="2279650"/>
              <a:ext cx="42057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12699022" y="3757714"/>
            <a:ext cx="315434" cy="1719262"/>
            <a:chOff x="0" y="0"/>
            <a:chExt cx="420578" cy="2292350"/>
          </a:xfrm>
        </p:grpSpPr>
        <p:sp>
          <p:nvSpPr>
            <p:cNvPr id="14" name="AutoShape 14"/>
            <p:cNvSpPr/>
            <p:nvPr/>
          </p:nvSpPr>
          <p:spPr>
            <a:xfrm>
              <a:off x="401528" y="12700"/>
              <a:ext cx="0" cy="227965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 flipH="1">
              <a:off x="0" y="2273300"/>
              <a:ext cx="42057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 flipH="1">
              <a:off x="0" y="12700"/>
              <a:ext cx="42057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7" name="TextBox 17"/>
          <p:cNvSpPr txBox="1"/>
          <p:nvPr/>
        </p:nvSpPr>
        <p:spPr>
          <a:xfrm>
            <a:off x="7686452" y="2230930"/>
            <a:ext cx="2915096" cy="478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Bad Russian"/>
                <a:ea typeface="Bad Russian"/>
                <a:cs typeface="Bad Russian"/>
                <a:sym typeface="Bad Russian"/>
              </a:rPr>
              <a:t>pLANNING</a:t>
            </a:r>
            <a:r>
              <a:rPr lang="en-US" sz="3000" dirty="0">
                <a:solidFill>
                  <a:srgbClr val="000000"/>
                </a:solidFill>
                <a:latin typeface="Bad Russian"/>
                <a:ea typeface="Bad Russian"/>
                <a:cs typeface="Bad Russian"/>
                <a:sym typeface="Bad Russian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Bad Russian"/>
                <a:ea typeface="Bad Russian"/>
                <a:cs typeface="Bad Russian"/>
                <a:sym typeface="Bad Russian"/>
              </a:rPr>
              <a:t>PrOJECT</a:t>
            </a:r>
            <a:endParaRPr lang="en-US" sz="3000" dirty="0">
              <a:solidFill>
                <a:srgbClr val="000000"/>
              </a:solidFill>
              <a:latin typeface="Bad Russian"/>
              <a:ea typeface="Bad Russian"/>
              <a:cs typeface="Bad Russian"/>
              <a:sym typeface="Bad Russian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669648" y="1697530"/>
            <a:ext cx="94870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01</a:t>
            </a:r>
          </a:p>
        </p:txBody>
      </p:sp>
      <p:sp>
        <p:nvSpPr>
          <p:cNvPr id="19" name="Text Placeholder 22">
            <a:extLst>
              <a:ext uri="{FF2B5EF4-FFF2-40B4-BE49-F238E27FC236}">
                <a16:creationId xmlns:a16="http://schemas.microsoft.com/office/drawing/2014/main" id="{92D2644E-DBC7-495D-86FD-175A6BFA938F}"/>
              </a:ext>
            </a:extLst>
          </p:cNvPr>
          <p:cNvSpPr txBox="1">
            <a:spLocks/>
          </p:cNvSpPr>
          <p:nvPr/>
        </p:nvSpPr>
        <p:spPr>
          <a:xfrm>
            <a:off x="13464169" y="9069220"/>
            <a:ext cx="4546801" cy="78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bg1"/>
                </a:solidFill>
              </a:rPr>
              <a:t>안세현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이경근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김도현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김성환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4CA7F8D-AE7F-4D98-868D-3652737986B0}"/>
              </a:ext>
            </a:extLst>
          </p:cNvPr>
          <p:cNvSpPr txBox="1">
            <a:spLocks/>
          </p:cNvSpPr>
          <p:nvPr/>
        </p:nvSpPr>
        <p:spPr>
          <a:xfrm>
            <a:off x="13182600" y="9094694"/>
            <a:ext cx="4546801" cy="54460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uri42</a:t>
            </a:r>
          </a:p>
        </p:txBody>
      </p:sp>
      <p:sp>
        <p:nvSpPr>
          <p:cNvPr id="21" name="Text Placeholder 41">
            <a:extLst>
              <a:ext uri="{FF2B5EF4-FFF2-40B4-BE49-F238E27FC236}">
                <a16:creationId xmlns:a16="http://schemas.microsoft.com/office/drawing/2014/main" id="{664E8FDC-9575-4807-BCE3-F70D37563EA1}"/>
              </a:ext>
            </a:extLst>
          </p:cNvPr>
          <p:cNvSpPr txBox="1">
            <a:spLocks/>
          </p:cNvSpPr>
          <p:nvPr/>
        </p:nvSpPr>
        <p:spPr>
          <a:xfrm>
            <a:off x="13216804" y="9648782"/>
            <a:ext cx="4478395" cy="43511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cxnSp>
        <p:nvCxnSpPr>
          <p:cNvPr id="22" name="Straight Connector 36">
            <a:extLst>
              <a:ext uri="{FF2B5EF4-FFF2-40B4-BE49-F238E27FC236}">
                <a16:creationId xmlns:a16="http://schemas.microsoft.com/office/drawing/2014/main" id="{8C107853-6027-433D-BA5C-F7C1A712C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289250" y="9012823"/>
            <a:ext cx="4840941" cy="0"/>
          </a:xfrm>
          <a:prstGeom prst="line">
            <a:avLst/>
          </a:prstGeom>
          <a:ln w="349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37">
            <a:extLst>
              <a:ext uri="{FF2B5EF4-FFF2-40B4-BE49-F238E27FC236}">
                <a16:creationId xmlns:a16="http://schemas.microsoft.com/office/drawing/2014/main" id="{07FF4B29-9CCB-40D7-8A90-E9610AFB26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289418" y="9614311"/>
            <a:ext cx="4840941" cy="0"/>
          </a:xfrm>
          <a:prstGeom prst="line">
            <a:avLst/>
          </a:prstGeom>
          <a:ln w="349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10">
            <a:extLst>
              <a:ext uri="{FF2B5EF4-FFF2-40B4-BE49-F238E27FC236}">
                <a16:creationId xmlns:a16="http://schemas.microsoft.com/office/drawing/2014/main" id="{066758DB-D7E5-4132-A616-037E750095C8}"/>
              </a:ext>
            </a:extLst>
          </p:cNvPr>
          <p:cNvSpPr/>
          <p:nvPr/>
        </p:nvSpPr>
        <p:spPr>
          <a:xfrm>
            <a:off x="3538766" y="771527"/>
            <a:ext cx="11210468" cy="11986279"/>
          </a:xfrm>
          <a:custGeom>
            <a:avLst/>
            <a:gdLst/>
            <a:ahLst/>
            <a:cxnLst/>
            <a:rect l="l" t="t" r="r" b="b"/>
            <a:pathLst>
              <a:path w="11210468" h="11986279">
                <a:moveTo>
                  <a:pt x="0" y="0"/>
                </a:moveTo>
                <a:lnTo>
                  <a:pt x="11210468" y="0"/>
                </a:lnTo>
                <a:lnTo>
                  <a:pt x="11210468" y="11986279"/>
                </a:lnTo>
                <a:lnTo>
                  <a:pt x="0" y="119862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" name="Group 2"/>
          <p:cNvGrpSpPr/>
          <p:nvPr/>
        </p:nvGrpSpPr>
        <p:grpSpPr>
          <a:xfrm>
            <a:off x="1762125" y="2419350"/>
            <a:ext cx="14763750" cy="1462635"/>
            <a:chOff x="0" y="0"/>
            <a:chExt cx="19685000" cy="195018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9685000" cy="1950180"/>
              <a:chOff x="0" y="0"/>
              <a:chExt cx="3888395" cy="38522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888395" cy="385221"/>
              </a:xfrm>
              <a:custGeom>
                <a:avLst/>
                <a:gdLst/>
                <a:ahLst/>
                <a:cxnLst/>
                <a:rect l="l" t="t" r="r" b="b"/>
                <a:pathLst>
                  <a:path w="3888395" h="385221">
                    <a:moveTo>
                      <a:pt x="0" y="0"/>
                    </a:moveTo>
                    <a:lnTo>
                      <a:pt x="3888395" y="0"/>
                    </a:lnTo>
                    <a:lnTo>
                      <a:pt x="3888395" y="385221"/>
                    </a:lnTo>
                    <a:lnTo>
                      <a:pt x="0" y="38522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95250"/>
                <a:ext cx="3888395" cy="4804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830208" y="381566"/>
              <a:ext cx="1187047" cy="1187047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2375651" y="536940"/>
              <a:ext cx="5039919" cy="7620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3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VR</a:t>
              </a:r>
              <a:r>
                <a:rPr lang="ko-KR" altLang="en-US" sz="3000" dirty="0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 의 </a:t>
              </a:r>
              <a:r>
                <a:rPr lang="ko-KR" altLang="en-US" sz="3000" dirty="0" err="1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몰입감</a:t>
              </a:r>
              <a:endParaRPr lang="en-US" sz="3000" dirty="0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9506483" y="415867"/>
              <a:ext cx="6443892" cy="1050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2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00000"/>
                  </a:solidFill>
                  <a:latin typeface="TDTD명조 Light"/>
                  <a:ea typeface="TDTD명조 Light"/>
                  <a:cs typeface="TDTD명조 Light"/>
                  <a:sym typeface="TDTD명조 Light"/>
                </a:rPr>
                <a:t>-</a:t>
              </a:r>
              <a:r>
                <a:rPr lang="ko-KR" altLang="en-US" sz="2000" dirty="0">
                  <a:solidFill>
                    <a:srgbClr val="000000"/>
                  </a:solidFill>
                  <a:latin typeface="TDTD명조 Light"/>
                  <a:ea typeface="TDTD명조 Light"/>
                  <a:cs typeface="TDTD명조 Light"/>
                  <a:sym typeface="TDTD명조 Light"/>
                </a:rPr>
                <a:t> 몰입감과 현실감 극대화</a:t>
              </a:r>
              <a:endParaRPr lang="en-US" altLang="ko-KR" sz="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endParaRPr>
            </a:p>
            <a:p>
              <a:pPr algn="l">
                <a:lnSpc>
                  <a:spcPts val="322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00000"/>
                  </a:solidFill>
                  <a:latin typeface="TDTD명조 Light"/>
                  <a:ea typeface="TDTD명조 Light"/>
                  <a:cs typeface="TDTD명조 Light"/>
                  <a:sym typeface="TDTD명조 Light"/>
                </a:rPr>
                <a:t>- </a:t>
              </a:r>
              <a:r>
                <a:rPr lang="ko-KR" altLang="en-US" sz="2000" dirty="0">
                  <a:solidFill>
                    <a:srgbClr val="000000"/>
                  </a:solidFill>
                  <a:latin typeface="TDTD명조 Light"/>
                  <a:ea typeface="TDTD명조 Light"/>
                  <a:cs typeface="TDTD명조 Light"/>
                  <a:sym typeface="TDTD명조 Light"/>
                </a:rPr>
                <a:t>실제 공간의 착각의 긴장감</a:t>
              </a:r>
              <a:endParaRPr lang="en-US" sz="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91262" y="594090"/>
              <a:ext cx="1264940" cy="68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01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62125" y="4412183"/>
            <a:ext cx="14763750" cy="1462635"/>
            <a:chOff x="0" y="0"/>
            <a:chExt cx="3888395" cy="38522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888395" cy="385221"/>
            </a:xfrm>
            <a:custGeom>
              <a:avLst/>
              <a:gdLst/>
              <a:ahLst/>
              <a:cxnLst/>
              <a:rect l="l" t="t" r="r" b="b"/>
              <a:pathLst>
                <a:path w="3888395" h="385221">
                  <a:moveTo>
                    <a:pt x="0" y="0"/>
                  </a:moveTo>
                  <a:lnTo>
                    <a:pt x="3888395" y="0"/>
                  </a:lnTo>
                  <a:lnTo>
                    <a:pt x="3888395" y="385221"/>
                  </a:lnTo>
                  <a:lnTo>
                    <a:pt x="0" y="3852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0"/>
              <a:ext cx="3888395" cy="480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384781" y="4698357"/>
            <a:ext cx="890285" cy="89028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543863" y="4781550"/>
            <a:ext cx="3779938" cy="586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3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가상 공간</a:t>
            </a:r>
            <a:endParaRPr lang="en-US" sz="3000" dirty="0">
              <a:solidFill>
                <a:srgbClr val="000000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891987" y="4700270"/>
            <a:ext cx="4832919" cy="788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3220"/>
              </a:lnSpc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제한된 공간</a:t>
            </a:r>
            <a:endParaRPr lang="en-US" altLang="ko-KR" sz="2000" dirty="0">
              <a:solidFill>
                <a:srgbClr val="000000"/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  <a:p>
            <a:pPr marL="342900" indent="-342900" algn="l">
              <a:lnSpc>
                <a:spcPts val="3220"/>
              </a:lnSpc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적은 움직임</a:t>
            </a:r>
            <a:endParaRPr lang="en-US" altLang="ko-KR" sz="2000" dirty="0">
              <a:solidFill>
                <a:srgbClr val="000000"/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355572" y="4838700"/>
            <a:ext cx="94870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02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762125" y="6408217"/>
            <a:ext cx="14763750" cy="1462635"/>
            <a:chOff x="0" y="0"/>
            <a:chExt cx="3888395" cy="38522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888395" cy="385221"/>
            </a:xfrm>
            <a:custGeom>
              <a:avLst/>
              <a:gdLst/>
              <a:ahLst/>
              <a:cxnLst/>
              <a:rect l="l" t="t" r="r" b="b"/>
              <a:pathLst>
                <a:path w="3888395" h="385221">
                  <a:moveTo>
                    <a:pt x="0" y="0"/>
                  </a:moveTo>
                  <a:lnTo>
                    <a:pt x="3888395" y="0"/>
                  </a:lnTo>
                  <a:lnTo>
                    <a:pt x="3888395" y="385221"/>
                  </a:lnTo>
                  <a:lnTo>
                    <a:pt x="0" y="38522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0"/>
              <a:ext cx="3888395" cy="480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384781" y="6694392"/>
            <a:ext cx="890285" cy="890285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3543863" y="6777585"/>
            <a:ext cx="3779938" cy="586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3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긴장감</a:t>
            </a:r>
            <a:endParaRPr lang="en-US" sz="3000" dirty="0">
              <a:solidFill>
                <a:srgbClr val="000000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8891987" y="6696305"/>
            <a:ext cx="4832919" cy="788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3220"/>
              </a:lnSpc>
              <a:spcBef>
                <a:spcPct val="0"/>
              </a:spcBef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목숨을 건 긴장감</a:t>
            </a:r>
            <a:endParaRPr lang="en-US" altLang="ko-KR" sz="2000" dirty="0">
              <a:solidFill>
                <a:srgbClr val="000000"/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  <a:p>
            <a:pPr marL="342900" indent="-342900" algn="l">
              <a:lnSpc>
                <a:spcPts val="3220"/>
              </a:lnSpc>
              <a:spcBef>
                <a:spcPct val="0"/>
              </a:spcBef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실제와 같은 뇌의 착각</a:t>
            </a:r>
            <a:endParaRPr lang="en-US" altLang="ko-KR" sz="2000" dirty="0">
              <a:solidFill>
                <a:srgbClr val="000000"/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355572" y="6834735"/>
            <a:ext cx="94870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03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reeform 10">
            <a:extLst>
              <a:ext uri="{FF2B5EF4-FFF2-40B4-BE49-F238E27FC236}">
                <a16:creationId xmlns:a16="http://schemas.microsoft.com/office/drawing/2014/main" id="{E2FED375-C6AF-41E2-AC30-F454858A3BCB}"/>
              </a:ext>
            </a:extLst>
          </p:cNvPr>
          <p:cNvSpPr/>
          <p:nvPr/>
        </p:nvSpPr>
        <p:spPr>
          <a:xfrm>
            <a:off x="1426633" y="-305273"/>
            <a:ext cx="9329951" cy="14703361"/>
          </a:xfrm>
          <a:custGeom>
            <a:avLst/>
            <a:gdLst/>
            <a:ahLst/>
            <a:cxnLst/>
            <a:rect l="l" t="t" r="r" b="b"/>
            <a:pathLst>
              <a:path w="9329951" h="14703361">
                <a:moveTo>
                  <a:pt x="0" y="0"/>
                </a:moveTo>
                <a:lnTo>
                  <a:pt x="9329951" y="0"/>
                </a:lnTo>
                <a:lnTo>
                  <a:pt x="9329951" y="14703362"/>
                </a:lnTo>
                <a:lnTo>
                  <a:pt x="0" y="14703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22">
            <a:extLst>
              <a:ext uri="{FF2B5EF4-FFF2-40B4-BE49-F238E27FC236}">
                <a16:creationId xmlns:a16="http://schemas.microsoft.com/office/drawing/2014/main" id="{810B5269-B9D6-4E08-8D35-A89B54F2642E}"/>
              </a:ext>
            </a:extLst>
          </p:cNvPr>
          <p:cNvSpPr/>
          <p:nvPr/>
        </p:nvSpPr>
        <p:spPr>
          <a:xfrm>
            <a:off x="12046866" y="2416148"/>
            <a:ext cx="5185129" cy="6229350"/>
          </a:xfrm>
          <a:custGeom>
            <a:avLst/>
            <a:gdLst/>
            <a:ahLst/>
            <a:cxnLst/>
            <a:rect l="l" t="t" r="r" b="b"/>
            <a:pathLst>
              <a:path w="3888395" h="385221">
                <a:moveTo>
                  <a:pt x="0" y="0"/>
                </a:moveTo>
                <a:lnTo>
                  <a:pt x="3888395" y="0"/>
                </a:lnTo>
                <a:lnTo>
                  <a:pt x="3888395" y="385221"/>
                </a:lnTo>
                <a:lnTo>
                  <a:pt x="0" y="385221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24" name="Group 24"/>
          <p:cNvGrpSpPr/>
          <p:nvPr/>
        </p:nvGrpSpPr>
        <p:grpSpPr>
          <a:xfrm>
            <a:off x="12480182" y="2805516"/>
            <a:ext cx="890285" cy="890285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3639264" y="2888709"/>
            <a:ext cx="3779938" cy="586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3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선택</a:t>
            </a:r>
            <a:endParaRPr lang="en-US" sz="3000" dirty="0">
              <a:solidFill>
                <a:srgbClr val="000000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2450973" y="2945859"/>
            <a:ext cx="94870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03</a:t>
            </a:r>
          </a:p>
        </p:txBody>
      </p:sp>
      <p:sp>
        <p:nvSpPr>
          <p:cNvPr id="33" name="Freeform 22">
            <a:extLst>
              <a:ext uri="{FF2B5EF4-FFF2-40B4-BE49-F238E27FC236}">
                <a16:creationId xmlns:a16="http://schemas.microsoft.com/office/drawing/2014/main" id="{45470DD8-DB80-49B6-BB03-BFF70F2915FD}"/>
              </a:ext>
            </a:extLst>
          </p:cNvPr>
          <p:cNvSpPr/>
          <p:nvPr/>
        </p:nvSpPr>
        <p:spPr>
          <a:xfrm>
            <a:off x="637683" y="2416148"/>
            <a:ext cx="5185129" cy="6229350"/>
          </a:xfrm>
          <a:custGeom>
            <a:avLst/>
            <a:gdLst/>
            <a:ahLst/>
            <a:cxnLst/>
            <a:rect l="l" t="t" r="r" b="b"/>
            <a:pathLst>
              <a:path w="3888395" h="385221">
                <a:moveTo>
                  <a:pt x="0" y="0"/>
                </a:moveTo>
                <a:lnTo>
                  <a:pt x="3888395" y="0"/>
                </a:lnTo>
                <a:lnTo>
                  <a:pt x="3888395" y="385221"/>
                </a:lnTo>
                <a:lnTo>
                  <a:pt x="0" y="385221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34" name="Group 24">
            <a:extLst>
              <a:ext uri="{FF2B5EF4-FFF2-40B4-BE49-F238E27FC236}">
                <a16:creationId xmlns:a16="http://schemas.microsoft.com/office/drawing/2014/main" id="{331AFCE6-6B6E-458B-BD00-388A735D7B72}"/>
              </a:ext>
            </a:extLst>
          </p:cNvPr>
          <p:cNvGrpSpPr/>
          <p:nvPr/>
        </p:nvGrpSpPr>
        <p:grpSpPr>
          <a:xfrm>
            <a:off x="1070999" y="2805516"/>
            <a:ext cx="890285" cy="890285"/>
            <a:chOff x="0" y="0"/>
            <a:chExt cx="812800" cy="812800"/>
          </a:xfrm>
        </p:grpSpPr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70F71C7F-F756-4E19-8D1B-47D6C88EAE9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6" name="TextBox 26">
              <a:extLst>
                <a:ext uri="{FF2B5EF4-FFF2-40B4-BE49-F238E27FC236}">
                  <a16:creationId xmlns:a16="http://schemas.microsoft.com/office/drawing/2014/main" id="{01596C1A-1C96-456E-A8F7-ADD7D36CA051}"/>
                </a:ext>
              </a:extLst>
            </p:cNvPr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37" name="TextBox 27">
            <a:extLst>
              <a:ext uri="{FF2B5EF4-FFF2-40B4-BE49-F238E27FC236}">
                <a16:creationId xmlns:a16="http://schemas.microsoft.com/office/drawing/2014/main" id="{F177BE5E-04EE-402C-A031-EA0C2F9EF061}"/>
              </a:ext>
            </a:extLst>
          </p:cNvPr>
          <p:cNvSpPr txBox="1"/>
          <p:nvPr/>
        </p:nvSpPr>
        <p:spPr>
          <a:xfrm>
            <a:off x="2230081" y="2888709"/>
            <a:ext cx="3779938" cy="586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3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구성 요소</a:t>
            </a:r>
            <a:endParaRPr lang="en-US" sz="3000" dirty="0">
              <a:solidFill>
                <a:srgbClr val="000000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38" name="TextBox 29">
            <a:extLst>
              <a:ext uri="{FF2B5EF4-FFF2-40B4-BE49-F238E27FC236}">
                <a16:creationId xmlns:a16="http://schemas.microsoft.com/office/drawing/2014/main" id="{CABE6C8A-9A75-496D-BA61-DDF050646F8B}"/>
              </a:ext>
            </a:extLst>
          </p:cNvPr>
          <p:cNvSpPr txBox="1"/>
          <p:nvPr/>
        </p:nvSpPr>
        <p:spPr>
          <a:xfrm>
            <a:off x="1041790" y="2945859"/>
            <a:ext cx="94870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01</a:t>
            </a:r>
          </a:p>
        </p:txBody>
      </p:sp>
      <p:sp>
        <p:nvSpPr>
          <p:cNvPr id="40" name="Freeform 22">
            <a:extLst>
              <a:ext uri="{FF2B5EF4-FFF2-40B4-BE49-F238E27FC236}">
                <a16:creationId xmlns:a16="http://schemas.microsoft.com/office/drawing/2014/main" id="{54E8A82F-D3B2-4787-84DE-9C33BDEDFFE0}"/>
              </a:ext>
            </a:extLst>
          </p:cNvPr>
          <p:cNvSpPr/>
          <p:nvPr/>
        </p:nvSpPr>
        <p:spPr>
          <a:xfrm>
            <a:off x="6444260" y="2416148"/>
            <a:ext cx="5185129" cy="6229350"/>
          </a:xfrm>
          <a:custGeom>
            <a:avLst/>
            <a:gdLst/>
            <a:ahLst/>
            <a:cxnLst/>
            <a:rect l="l" t="t" r="r" b="b"/>
            <a:pathLst>
              <a:path w="3888395" h="385221">
                <a:moveTo>
                  <a:pt x="0" y="0"/>
                </a:moveTo>
                <a:lnTo>
                  <a:pt x="3888395" y="0"/>
                </a:lnTo>
                <a:lnTo>
                  <a:pt x="3888395" y="385221"/>
                </a:lnTo>
                <a:lnTo>
                  <a:pt x="0" y="385221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41" name="Group 24">
            <a:extLst>
              <a:ext uri="{FF2B5EF4-FFF2-40B4-BE49-F238E27FC236}">
                <a16:creationId xmlns:a16="http://schemas.microsoft.com/office/drawing/2014/main" id="{3BF1A8DE-2BED-4ACA-B291-457C639AA996}"/>
              </a:ext>
            </a:extLst>
          </p:cNvPr>
          <p:cNvGrpSpPr/>
          <p:nvPr/>
        </p:nvGrpSpPr>
        <p:grpSpPr>
          <a:xfrm>
            <a:off x="6877576" y="2805516"/>
            <a:ext cx="890285" cy="890285"/>
            <a:chOff x="0" y="0"/>
            <a:chExt cx="812800" cy="812800"/>
          </a:xfrm>
        </p:grpSpPr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57C4D497-3E8B-47AF-BB66-A56F4E75BA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3" name="TextBox 26">
              <a:extLst>
                <a:ext uri="{FF2B5EF4-FFF2-40B4-BE49-F238E27FC236}">
                  <a16:creationId xmlns:a16="http://schemas.microsoft.com/office/drawing/2014/main" id="{A2388745-4AF8-4E72-AE01-C50FCC4C54CF}"/>
                </a:ext>
              </a:extLst>
            </p:cNvPr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44" name="TextBox 27">
            <a:extLst>
              <a:ext uri="{FF2B5EF4-FFF2-40B4-BE49-F238E27FC236}">
                <a16:creationId xmlns:a16="http://schemas.microsoft.com/office/drawing/2014/main" id="{69AD80D4-0115-4F1A-A5AF-6E0BFC719026}"/>
              </a:ext>
            </a:extLst>
          </p:cNvPr>
          <p:cNvSpPr txBox="1"/>
          <p:nvPr/>
        </p:nvSpPr>
        <p:spPr>
          <a:xfrm>
            <a:off x="8036658" y="2888709"/>
            <a:ext cx="3779938" cy="586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3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라운드</a:t>
            </a:r>
            <a:endParaRPr lang="en-US" sz="3000" dirty="0">
              <a:solidFill>
                <a:srgbClr val="000000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45" name="TextBox 29">
            <a:extLst>
              <a:ext uri="{FF2B5EF4-FFF2-40B4-BE49-F238E27FC236}">
                <a16:creationId xmlns:a16="http://schemas.microsoft.com/office/drawing/2014/main" id="{F99CB236-6DAE-433D-9E82-4737B45B17E2}"/>
              </a:ext>
            </a:extLst>
          </p:cNvPr>
          <p:cNvSpPr txBox="1"/>
          <p:nvPr/>
        </p:nvSpPr>
        <p:spPr>
          <a:xfrm>
            <a:off x="6848367" y="2945859"/>
            <a:ext cx="94870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02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CBD73C87-CAE1-469D-A058-7728720892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4599" y="4069568"/>
            <a:ext cx="2762636" cy="1562318"/>
          </a:xfrm>
          <a:prstGeom prst="rect">
            <a:avLst/>
          </a:prstGeom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33EF8F66-F6DA-4777-9A93-C9C828A6D463}"/>
              </a:ext>
            </a:extLst>
          </p:cNvPr>
          <p:cNvGrpSpPr/>
          <p:nvPr/>
        </p:nvGrpSpPr>
        <p:grpSpPr>
          <a:xfrm>
            <a:off x="1516141" y="5952229"/>
            <a:ext cx="3562301" cy="1635268"/>
            <a:chOff x="7217505" y="4381500"/>
            <a:chExt cx="3983895" cy="1828800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43194CB-8EEF-4226-9972-2478FDF1D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7505" y="4843170"/>
              <a:ext cx="210425" cy="762004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B201ADF5-57B5-462A-92DA-9256BE9C3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5482" y="4843170"/>
              <a:ext cx="210425" cy="762004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DCAD4330-CB30-4B07-A235-96E843067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459" y="4843170"/>
              <a:ext cx="210425" cy="762004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2EA669D8-2963-402B-B73E-1064B3B5B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1436" y="4843170"/>
              <a:ext cx="210425" cy="762004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8D6959A8-E94B-4323-BC70-11BB8CC11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2893" y="4843170"/>
              <a:ext cx="210425" cy="762004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9159DB37-EC6D-41AE-92AD-7C360DBF6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0870" y="4843170"/>
              <a:ext cx="210425" cy="762004"/>
            </a:xfrm>
            <a:prstGeom prst="rect">
              <a:avLst/>
            </a:prstGeom>
          </p:spPr>
        </p:pic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DA18703-6EA9-494D-86A0-1AEF8AE6C2C9}"/>
                </a:ext>
              </a:extLst>
            </p:cNvPr>
            <p:cNvSpPr/>
            <p:nvPr/>
          </p:nvSpPr>
          <p:spPr>
            <a:xfrm>
              <a:off x="9677400" y="4533900"/>
              <a:ext cx="15240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ED07AC57-E86E-4EB0-87B6-C8D108F798B3}"/>
                </a:ext>
              </a:extLst>
            </p:cNvPr>
            <p:cNvCxnSpPr/>
            <p:nvPr/>
          </p:nvCxnSpPr>
          <p:spPr>
            <a:xfrm>
              <a:off x="9372600" y="4381500"/>
              <a:ext cx="0" cy="182880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3" name="그림 62">
            <a:extLst>
              <a:ext uri="{FF2B5EF4-FFF2-40B4-BE49-F238E27FC236}">
                <a16:creationId xmlns:a16="http://schemas.microsoft.com/office/drawing/2014/main" id="{BAC3EE60-FFE4-4D8D-B23D-E8303980B85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040" y="4169734"/>
            <a:ext cx="1720678" cy="1720678"/>
          </a:xfrm>
          <a:custGeom>
            <a:avLst/>
            <a:gdLst>
              <a:gd name="connsiteX0" fmla="*/ 0 w 1720678"/>
              <a:gd name="connsiteY0" fmla="*/ 0 h 1720678"/>
              <a:gd name="connsiteX1" fmla="*/ 1720678 w 1720678"/>
              <a:gd name="connsiteY1" fmla="*/ 0 h 1720678"/>
              <a:gd name="connsiteX2" fmla="*/ 1720678 w 1720678"/>
              <a:gd name="connsiteY2" fmla="*/ 1720678 h 1720678"/>
              <a:gd name="connsiteX3" fmla="*/ 0 w 1720678"/>
              <a:gd name="connsiteY3" fmla="*/ 1720678 h 1720678"/>
              <a:gd name="connsiteX4" fmla="*/ 0 w 1720678"/>
              <a:gd name="connsiteY4" fmla="*/ 0 h 1720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78" h="1720678" fill="none" extrusionOk="0">
                <a:moveTo>
                  <a:pt x="0" y="0"/>
                </a:moveTo>
                <a:cubicBezTo>
                  <a:pt x="659992" y="-114040"/>
                  <a:pt x="1411548" y="-101787"/>
                  <a:pt x="1720678" y="0"/>
                </a:cubicBezTo>
                <a:cubicBezTo>
                  <a:pt x="1743930" y="633435"/>
                  <a:pt x="1798735" y="1218686"/>
                  <a:pt x="1720678" y="1720678"/>
                </a:cubicBezTo>
                <a:cubicBezTo>
                  <a:pt x="1510456" y="1827587"/>
                  <a:pt x="633022" y="1647276"/>
                  <a:pt x="0" y="1720678"/>
                </a:cubicBezTo>
                <a:cubicBezTo>
                  <a:pt x="16913" y="1506583"/>
                  <a:pt x="41296" y="772541"/>
                  <a:pt x="0" y="0"/>
                </a:cubicBezTo>
                <a:close/>
              </a:path>
              <a:path w="1720678" h="1720678" stroke="0" extrusionOk="0">
                <a:moveTo>
                  <a:pt x="0" y="0"/>
                </a:moveTo>
                <a:cubicBezTo>
                  <a:pt x="638199" y="-78426"/>
                  <a:pt x="1021553" y="-126511"/>
                  <a:pt x="1720678" y="0"/>
                </a:cubicBezTo>
                <a:cubicBezTo>
                  <a:pt x="1651778" y="346744"/>
                  <a:pt x="1689974" y="1096685"/>
                  <a:pt x="1720678" y="1720678"/>
                </a:cubicBezTo>
                <a:cubicBezTo>
                  <a:pt x="1038601" y="1860105"/>
                  <a:pt x="677238" y="1585127"/>
                  <a:pt x="0" y="1720678"/>
                </a:cubicBezTo>
                <a:cubicBezTo>
                  <a:pt x="36547" y="1450767"/>
                  <a:pt x="123490" y="286423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8C71924B-AA3F-4F0D-BE05-D264C8DFBDC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08" t="26570" r="16950" b="51288"/>
          <a:stretch/>
        </p:blipFill>
        <p:spPr>
          <a:xfrm>
            <a:off x="7632000" y="5299200"/>
            <a:ext cx="381000" cy="381000"/>
          </a:xfrm>
          <a:custGeom>
            <a:avLst/>
            <a:gdLst>
              <a:gd name="connsiteX0" fmla="*/ 0 w 381000"/>
              <a:gd name="connsiteY0" fmla="*/ 0 h 381000"/>
              <a:gd name="connsiteX1" fmla="*/ 381000 w 381000"/>
              <a:gd name="connsiteY1" fmla="*/ 0 h 381000"/>
              <a:gd name="connsiteX2" fmla="*/ 381000 w 381000"/>
              <a:gd name="connsiteY2" fmla="*/ 381000 h 381000"/>
              <a:gd name="connsiteX3" fmla="*/ 0 w 381000"/>
              <a:gd name="connsiteY3" fmla="*/ 381000 h 381000"/>
              <a:gd name="connsiteX4" fmla="*/ 0 w 381000"/>
              <a:gd name="connsiteY4" fmla="*/ 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381000" fill="none" extrusionOk="0">
                <a:moveTo>
                  <a:pt x="0" y="0"/>
                </a:moveTo>
                <a:cubicBezTo>
                  <a:pt x="62961" y="-14945"/>
                  <a:pt x="275975" y="-32697"/>
                  <a:pt x="381000" y="0"/>
                </a:cubicBezTo>
                <a:cubicBezTo>
                  <a:pt x="360239" y="134083"/>
                  <a:pt x="357447" y="323681"/>
                  <a:pt x="381000" y="381000"/>
                </a:cubicBezTo>
                <a:cubicBezTo>
                  <a:pt x="210930" y="376260"/>
                  <a:pt x="58926" y="379574"/>
                  <a:pt x="0" y="381000"/>
                </a:cubicBezTo>
                <a:cubicBezTo>
                  <a:pt x="9658" y="231868"/>
                  <a:pt x="6058" y="119760"/>
                  <a:pt x="0" y="0"/>
                </a:cubicBezTo>
                <a:close/>
              </a:path>
              <a:path w="381000" h="381000" stroke="0" extrusionOk="0">
                <a:moveTo>
                  <a:pt x="0" y="0"/>
                </a:moveTo>
                <a:cubicBezTo>
                  <a:pt x="71883" y="-34237"/>
                  <a:pt x="263249" y="30568"/>
                  <a:pt x="381000" y="0"/>
                </a:cubicBezTo>
                <a:cubicBezTo>
                  <a:pt x="372903" y="125041"/>
                  <a:pt x="411758" y="321755"/>
                  <a:pt x="381000" y="381000"/>
                </a:cubicBezTo>
                <a:cubicBezTo>
                  <a:pt x="300920" y="383035"/>
                  <a:pt x="79762" y="390501"/>
                  <a:pt x="0" y="381000"/>
                </a:cubicBezTo>
                <a:cubicBezTo>
                  <a:pt x="3778" y="277608"/>
                  <a:pt x="-5393" y="132744"/>
                  <a:pt x="0" y="0"/>
                </a:cubicBezTo>
                <a:close/>
              </a:path>
            </a:pathLst>
          </a:custGeom>
          <a:ln>
            <a:noFill/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25BCA442-9D31-4A3F-8186-94B0D008E52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08" t="26570" r="16950" b="51288"/>
          <a:stretch/>
        </p:blipFill>
        <p:spPr>
          <a:xfrm>
            <a:off x="7238375" y="5060955"/>
            <a:ext cx="381000" cy="381000"/>
          </a:xfrm>
          <a:custGeom>
            <a:avLst/>
            <a:gdLst>
              <a:gd name="connsiteX0" fmla="*/ 0 w 381000"/>
              <a:gd name="connsiteY0" fmla="*/ 0 h 381000"/>
              <a:gd name="connsiteX1" fmla="*/ 381000 w 381000"/>
              <a:gd name="connsiteY1" fmla="*/ 0 h 381000"/>
              <a:gd name="connsiteX2" fmla="*/ 381000 w 381000"/>
              <a:gd name="connsiteY2" fmla="*/ 381000 h 381000"/>
              <a:gd name="connsiteX3" fmla="*/ 0 w 381000"/>
              <a:gd name="connsiteY3" fmla="*/ 381000 h 381000"/>
              <a:gd name="connsiteX4" fmla="*/ 0 w 381000"/>
              <a:gd name="connsiteY4" fmla="*/ 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381000" fill="none" extrusionOk="0">
                <a:moveTo>
                  <a:pt x="0" y="0"/>
                </a:moveTo>
                <a:cubicBezTo>
                  <a:pt x="62961" y="-14945"/>
                  <a:pt x="275975" y="-32697"/>
                  <a:pt x="381000" y="0"/>
                </a:cubicBezTo>
                <a:cubicBezTo>
                  <a:pt x="360239" y="134083"/>
                  <a:pt x="357447" y="323681"/>
                  <a:pt x="381000" y="381000"/>
                </a:cubicBezTo>
                <a:cubicBezTo>
                  <a:pt x="210930" y="376260"/>
                  <a:pt x="58926" y="379574"/>
                  <a:pt x="0" y="381000"/>
                </a:cubicBezTo>
                <a:cubicBezTo>
                  <a:pt x="9658" y="231868"/>
                  <a:pt x="6058" y="119760"/>
                  <a:pt x="0" y="0"/>
                </a:cubicBezTo>
                <a:close/>
              </a:path>
              <a:path w="381000" h="381000" stroke="0" extrusionOk="0">
                <a:moveTo>
                  <a:pt x="0" y="0"/>
                </a:moveTo>
                <a:cubicBezTo>
                  <a:pt x="71883" y="-34237"/>
                  <a:pt x="263249" y="30568"/>
                  <a:pt x="381000" y="0"/>
                </a:cubicBezTo>
                <a:cubicBezTo>
                  <a:pt x="372903" y="125041"/>
                  <a:pt x="411758" y="321755"/>
                  <a:pt x="381000" y="381000"/>
                </a:cubicBezTo>
                <a:cubicBezTo>
                  <a:pt x="300920" y="383035"/>
                  <a:pt x="79762" y="390501"/>
                  <a:pt x="0" y="381000"/>
                </a:cubicBezTo>
                <a:cubicBezTo>
                  <a:pt x="3778" y="277608"/>
                  <a:pt x="-5393" y="132744"/>
                  <a:pt x="0" y="0"/>
                </a:cubicBezTo>
                <a:close/>
              </a:path>
            </a:pathLst>
          </a:custGeom>
          <a:ln>
            <a:noFill/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sp>
        <p:nvSpPr>
          <p:cNvPr id="66" name="TextBox 19">
            <a:extLst>
              <a:ext uri="{FF2B5EF4-FFF2-40B4-BE49-F238E27FC236}">
                <a16:creationId xmlns:a16="http://schemas.microsoft.com/office/drawing/2014/main" id="{682022FD-A084-4905-9BD0-2E046B59541A}"/>
              </a:ext>
            </a:extLst>
          </p:cNvPr>
          <p:cNvSpPr txBox="1"/>
          <p:nvPr/>
        </p:nvSpPr>
        <p:spPr>
          <a:xfrm>
            <a:off x="6961040" y="6115749"/>
            <a:ext cx="4420099" cy="24295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확률</a:t>
            </a:r>
            <a:r>
              <a:rPr lang="en-US" sz="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: </a:t>
            </a:r>
            <a:r>
              <a:rPr lang="ko-KR" altLang="en-US" sz="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총알</a:t>
            </a:r>
            <a:endParaRPr lang="en-US" altLang="ko-KR" sz="2000" dirty="0">
              <a:solidFill>
                <a:srgbClr val="000000"/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  <a:p>
            <a:pPr algn="l">
              <a:lnSpc>
                <a:spcPts val="3220"/>
              </a:lnSpc>
            </a:pPr>
            <a:r>
              <a:rPr lang="en-US" sz="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- </a:t>
            </a:r>
            <a:r>
              <a:rPr lang="ko-KR" altLang="en-US" sz="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실제 내가 넣은 실탄의 개수에 따른 확률 개산</a:t>
            </a:r>
            <a:endParaRPr lang="en-US" sz="2000" dirty="0">
              <a:solidFill>
                <a:srgbClr val="000000"/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  <a:p>
            <a:pPr algn="l">
              <a:lnSpc>
                <a:spcPts val="322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전략</a:t>
            </a:r>
            <a:r>
              <a:rPr lang="en-US" altLang="ko-KR" sz="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: </a:t>
            </a:r>
            <a:r>
              <a:rPr lang="ko-KR" altLang="en-US" sz="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라운드</a:t>
            </a:r>
            <a:endParaRPr lang="en-US" altLang="ko-KR" sz="2000" dirty="0">
              <a:solidFill>
                <a:srgbClr val="000000"/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  <a:p>
            <a:pPr algn="l">
              <a:lnSpc>
                <a:spcPts val="3220"/>
              </a:lnSpc>
            </a:pPr>
            <a:r>
              <a:rPr lang="en-US" sz="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- </a:t>
            </a:r>
            <a:r>
              <a:rPr lang="ko-KR" altLang="en-US" sz="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라운드에 따른 실탄 장전 개수 선택</a:t>
            </a:r>
            <a:endParaRPr lang="en-US" altLang="ko-KR" sz="2000" dirty="0">
              <a:solidFill>
                <a:srgbClr val="000000"/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  <a:p>
            <a:pPr algn="l">
              <a:lnSpc>
                <a:spcPts val="3220"/>
              </a:lnSpc>
            </a:pPr>
            <a:endParaRPr lang="en-US" sz="2000" dirty="0">
              <a:solidFill>
                <a:srgbClr val="000000"/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</p:txBody>
      </p:sp>
      <p:sp>
        <p:nvSpPr>
          <p:cNvPr id="67" name="TextBox 19">
            <a:extLst>
              <a:ext uri="{FF2B5EF4-FFF2-40B4-BE49-F238E27FC236}">
                <a16:creationId xmlns:a16="http://schemas.microsoft.com/office/drawing/2014/main" id="{C77F00CF-3DF6-4E33-8789-9CF0396D4201}"/>
              </a:ext>
            </a:extLst>
          </p:cNvPr>
          <p:cNvSpPr txBox="1"/>
          <p:nvPr/>
        </p:nvSpPr>
        <p:spPr>
          <a:xfrm>
            <a:off x="1651887" y="7595855"/>
            <a:ext cx="1148060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실탄</a:t>
            </a:r>
            <a:endParaRPr lang="en-US" sz="2000" dirty="0">
              <a:solidFill>
                <a:srgbClr val="000000"/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</p:txBody>
      </p:sp>
      <p:sp>
        <p:nvSpPr>
          <p:cNvPr id="68" name="TextBox 19">
            <a:extLst>
              <a:ext uri="{FF2B5EF4-FFF2-40B4-BE49-F238E27FC236}">
                <a16:creationId xmlns:a16="http://schemas.microsoft.com/office/drawing/2014/main" id="{0D6C7AB1-CD33-4C99-8F52-AD98231EE69E}"/>
              </a:ext>
            </a:extLst>
          </p:cNvPr>
          <p:cNvSpPr txBox="1"/>
          <p:nvPr/>
        </p:nvSpPr>
        <p:spPr>
          <a:xfrm>
            <a:off x="3684701" y="7571642"/>
            <a:ext cx="1148060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ko-KR" altLang="en-US" sz="2000" dirty="0" err="1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공탄</a:t>
            </a:r>
            <a:endParaRPr lang="en-US" sz="2000" dirty="0">
              <a:solidFill>
                <a:srgbClr val="000000"/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</p:txBody>
      </p:sp>
      <p:sp>
        <p:nvSpPr>
          <p:cNvPr id="69" name="TextBox 19">
            <a:extLst>
              <a:ext uri="{FF2B5EF4-FFF2-40B4-BE49-F238E27FC236}">
                <a16:creationId xmlns:a16="http://schemas.microsoft.com/office/drawing/2014/main" id="{D07503CC-9A67-4E15-A6F5-581939C17986}"/>
              </a:ext>
            </a:extLst>
          </p:cNvPr>
          <p:cNvSpPr txBox="1"/>
          <p:nvPr/>
        </p:nvSpPr>
        <p:spPr>
          <a:xfrm>
            <a:off x="3715719" y="4404243"/>
            <a:ext cx="1148060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ko-KR" altLang="en-US" sz="2000" dirty="0" err="1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메그넘</a:t>
            </a:r>
            <a:endParaRPr lang="en-US" altLang="ko-KR" sz="2000" dirty="0">
              <a:solidFill>
                <a:srgbClr val="000000"/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972C673C-422A-4054-94AC-418049760B4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8442" y="4068023"/>
            <a:ext cx="1331438" cy="1331438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50DE8107-1554-42DB-9426-3B44155D00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722877" y="4068023"/>
            <a:ext cx="1295180" cy="1295180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91784121-E01D-43E7-ADB1-B77AA4C64BD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216" y="4074248"/>
            <a:ext cx="1720677" cy="1720677"/>
          </a:xfrm>
          <a:prstGeom prst="rect">
            <a:avLst/>
          </a:prstGeom>
        </p:spPr>
      </p:pic>
      <p:sp>
        <p:nvSpPr>
          <p:cNvPr id="75" name="TextBox 19">
            <a:extLst>
              <a:ext uri="{FF2B5EF4-FFF2-40B4-BE49-F238E27FC236}">
                <a16:creationId xmlns:a16="http://schemas.microsoft.com/office/drawing/2014/main" id="{395A5F08-08B9-4CAD-8337-7037670D1B7D}"/>
              </a:ext>
            </a:extLst>
          </p:cNvPr>
          <p:cNvSpPr txBox="1"/>
          <p:nvPr/>
        </p:nvSpPr>
        <p:spPr>
          <a:xfrm>
            <a:off x="12563646" y="6115749"/>
            <a:ext cx="4420099" cy="1608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상대</a:t>
            </a:r>
            <a:endParaRPr lang="en-US" altLang="ko-KR" sz="2000" dirty="0">
              <a:solidFill>
                <a:srgbClr val="000000"/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  <a:p>
            <a:pPr algn="l">
              <a:lnSpc>
                <a:spcPts val="3220"/>
              </a:lnSpc>
            </a:pPr>
            <a:r>
              <a:rPr lang="en-US" sz="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- </a:t>
            </a:r>
            <a:r>
              <a:rPr lang="ko-KR" altLang="en-US" sz="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상대를 사격하면 턴이 넘어간다</a:t>
            </a:r>
            <a:endParaRPr lang="en-US" sz="2000" dirty="0">
              <a:solidFill>
                <a:srgbClr val="000000"/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  <a:p>
            <a:pPr algn="l">
              <a:lnSpc>
                <a:spcPts val="322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자신</a:t>
            </a:r>
            <a:endParaRPr lang="en-US" altLang="ko-KR" sz="2000" dirty="0">
              <a:solidFill>
                <a:srgbClr val="000000"/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  <a:p>
            <a:pPr algn="l">
              <a:lnSpc>
                <a:spcPts val="322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-</a:t>
            </a:r>
            <a:r>
              <a:rPr lang="ko-KR" altLang="en-US" sz="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 추가 턴 진행을 할 수 있다</a:t>
            </a:r>
            <a:r>
              <a:rPr lang="en-US" altLang="ko-KR" sz="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2567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26087" y="-1576360"/>
            <a:ext cx="7073853" cy="5938990"/>
          </a:xfrm>
          <a:custGeom>
            <a:avLst/>
            <a:gdLst/>
            <a:ahLst/>
            <a:cxnLst/>
            <a:rect l="l" t="t" r="r" b="b"/>
            <a:pathLst>
              <a:path w="7073853" h="5938990">
                <a:moveTo>
                  <a:pt x="0" y="0"/>
                </a:moveTo>
                <a:lnTo>
                  <a:pt x="7073853" y="0"/>
                </a:lnTo>
                <a:lnTo>
                  <a:pt x="7073853" y="5938990"/>
                </a:lnTo>
                <a:lnTo>
                  <a:pt x="0" y="59389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812140" y="5878168"/>
            <a:ext cx="14274373" cy="5587079"/>
          </a:xfrm>
          <a:custGeom>
            <a:avLst/>
            <a:gdLst/>
            <a:ahLst/>
            <a:cxnLst/>
            <a:rect l="l" t="t" r="r" b="b"/>
            <a:pathLst>
              <a:path w="14274373" h="5587079">
                <a:moveTo>
                  <a:pt x="0" y="0"/>
                </a:moveTo>
                <a:lnTo>
                  <a:pt x="14274374" y="0"/>
                </a:lnTo>
                <a:lnTo>
                  <a:pt x="14274374" y="5587079"/>
                </a:lnTo>
                <a:lnTo>
                  <a:pt x="0" y="55870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346338" y="9673936"/>
            <a:ext cx="9140275" cy="1168977"/>
            <a:chOff x="0" y="0"/>
            <a:chExt cx="2407315" cy="30787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07315" cy="307879"/>
            </a:xfrm>
            <a:custGeom>
              <a:avLst/>
              <a:gdLst/>
              <a:ahLst/>
              <a:cxnLst/>
              <a:rect l="l" t="t" r="r" b="b"/>
              <a:pathLst>
                <a:path w="2407315" h="307879">
                  <a:moveTo>
                    <a:pt x="0" y="0"/>
                  </a:moveTo>
                  <a:lnTo>
                    <a:pt x="2407315" y="0"/>
                  </a:lnTo>
                  <a:lnTo>
                    <a:pt x="2407315" y="307879"/>
                  </a:lnTo>
                  <a:lnTo>
                    <a:pt x="0" y="30787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95250"/>
              <a:ext cx="2407315" cy="4031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607073" y="3604360"/>
            <a:ext cx="7073854" cy="20354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ko-KR" altLang="en-US" sz="1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업무 진행</a:t>
            </a:r>
            <a:endParaRPr lang="en-US" sz="12000" dirty="0">
              <a:solidFill>
                <a:srgbClr val="000000"/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416972" y="6381313"/>
            <a:ext cx="7454057" cy="377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000" dirty="0">
                <a:solidFill>
                  <a:srgbClr val="000000">
                    <a:alpha val="60000"/>
                  </a:srgbClr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5259255" y="3767239"/>
            <a:ext cx="315434" cy="1719262"/>
            <a:chOff x="0" y="0"/>
            <a:chExt cx="420578" cy="2292350"/>
          </a:xfrm>
        </p:grpSpPr>
        <p:sp>
          <p:nvSpPr>
            <p:cNvPr id="10" name="AutoShape 10"/>
            <p:cNvSpPr/>
            <p:nvPr/>
          </p:nvSpPr>
          <p:spPr>
            <a:xfrm flipV="1">
              <a:off x="19050" y="0"/>
              <a:ext cx="0" cy="227965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>
              <a:off x="0" y="19050"/>
              <a:ext cx="42057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>
              <a:off x="0" y="2279650"/>
              <a:ext cx="42057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12699022" y="3757714"/>
            <a:ext cx="315434" cy="1719262"/>
            <a:chOff x="0" y="0"/>
            <a:chExt cx="420578" cy="2292350"/>
          </a:xfrm>
        </p:grpSpPr>
        <p:sp>
          <p:nvSpPr>
            <p:cNvPr id="14" name="AutoShape 14"/>
            <p:cNvSpPr/>
            <p:nvPr/>
          </p:nvSpPr>
          <p:spPr>
            <a:xfrm>
              <a:off x="401528" y="12700"/>
              <a:ext cx="0" cy="227965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 flipH="1">
              <a:off x="0" y="2273300"/>
              <a:ext cx="42057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 flipH="1">
              <a:off x="0" y="12700"/>
              <a:ext cx="42057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7" name="TextBox 17"/>
          <p:cNvSpPr txBox="1"/>
          <p:nvPr/>
        </p:nvSpPr>
        <p:spPr>
          <a:xfrm>
            <a:off x="7010400" y="2230930"/>
            <a:ext cx="4267200" cy="474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Bad Russian"/>
                <a:ea typeface="Bad Russian"/>
                <a:cs typeface="Bad Russian"/>
                <a:sym typeface="Bad Russian"/>
              </a:rPr>
              <a:t>wORK</a:t>
            </a:r>
            <a:r>
              <a:rPr lang="en-US" sz="3000" dirty="0">
                <a:solidFill>
                  <a:srgbClr val="000000"/>
                </a:solidFill>
                <a:latin typeface="Bad Russian"/>
                <a:ea typeface="Bad Russian"/>
                <a:cs typeface="Bad Russian"/>
                <a:sym typeface="Bad Russian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Bad Russian"/>
                <a:ea typeface="Bad Russian"/>
                <a:cs typeface="Bad Russian"/>
                <a:sym typeface="Bad Russian"/>
              </a:rPr>
              <a:t>pROGRESS</a:t>
            </a:r>
            <a:endParaRPr lang="en-US" sz="3000" dirty="0">
              <a:solidFill>
                <a:srgbClr val="000000"/>
              </a:solidFill>
              <a:latin typeface="Bad Russian"/>
              <a:ea typeface="Bad Russian"/>
              <a:cs typeface="Bad Russian"/>
              <a:sym typeface="Bad Russian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669648" y="1697530"/>
            <a:ext cx="94870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dirty="0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02</a:t>
            </a:r>
          </a:p>
        </p:txBody>
      </p:sp>
      <p:sp>
        <p:nvSpPr>
          <p:cNvPr id="19" name="Text Placeholder 22">
            <a:extLst>
              <a:ext uri="{FF2B5EF4-FFF2-40B4-BE49-F238E27FC236}">
                <a16:creationId xmlns:a16="http://schemas.microsoft.com/office/drawing/2014/main" id="{3BF39ACC-89F8-423D-8053-FD8F6A3172EB}"/>
              </a:ext>
            </a:extLst>
          </p:cNvPr>
          <p:cNvSpPr txBox="1">
            <a:spLocks/>
          </p:cNvSpPr>
          <p:nvPr/>
        </p:nvSpPr>
        <p:spPr>
          <a:xfrm>
            <a:off x="13464169" y="9069220"/>
            <a:ext cx="4546801" cy="78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bg1"/>
                </a:solidFill>
              </a:rPr>
              <a:t>안세현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이경근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김도현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김성환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1569FDF-0102-47F0-8119-1AA0D17758D2}"/>
              </a:ext>
            </a:extLst>
          </p:cNvPr>
          <p:cNvSpPr txBox="1">
            <a:spLocks/>
          </p:cNvSpPr>
          <p:nvPr/>
        </p:nvSpPr>
        <p:spPr>
          <a:xfrm>
            <a:off x="13182600" y="9094694"/>
            <a:ext cx="4546801" cy="54460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uri42</a:t>
            </a:r>
          </a:p>
        </p:txBody>
      </p:sp>
      <p:cxnSp>
        <p:nvCxnSpPr>
          <p:cNvPr id="21" name="Straight Connector 36">
            <a:extLst>
              <a:ext uri="{FF2B5EF4-FFF2-40B4-BE49-F238E27FC236}">
                <a16:creationId xmlns:a16="http://schemas.microsoft.com/office/drawing/2014/main" id="{3E2E6375-802B-4E45-BAE1-C06ED77DF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289250" y="9012823"/>
            <a:ext cx="4840941" cy="0"/>
          </a:xfrm>
          <a:prstGeom prst="line">
            <a:avLst/>
          </a:prstGeom>
          <a:ln w="349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37">
            <a:extLst>
              <a:ext uri="{FF2B5EF4-FFF2-40B4-BE49-F238E27FC236}">
                <a16:creationId xmlns:a16="http://schemas.microsoft.com/office/drawing/2014/main" id="{BE3DA281-7C1D-4283-BAA7-B3E77B245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289418" y="9614311"/>
            <a:ext cx="4840941" cy="0"/>
          </a:xfrm>
          <a:prstGeom prst="line">
            <a:avLst/>
          </a:prstGeom>
          <a:ln w="349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049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>
            <a:off x="1072378" y="289898"/>
            <a:ext cx="16186922" cy="12949538"/>
          </a:xfrm>
          <a:custGeom>
            <a:avLst/>
            <a:gdLst/>
            <a:ahLst/>
            <a:cxnLst/>
            <a:rect l="l" t="t" r="r" b="b"/>
            <a:pathLst>
              <a:path w="16186922" h="12949538">
                <a:moveTo>
                  <a:pt x="0" y="0"/>
                </a:moveTo>
                <a:lnTo>
                  <a:pt x="16186922" y="0"/>
                </a:lnTo>
                <a:lnTo>
                  <a:pt x="16186922" y="12949538"/>
                </a:lnTo>
                <a:lnTo>
                  <a:pt x="0" y="12949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E9317D4-A1EB-44B2-AA48-22B5E00AE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6950471"/>
              </p:ext>
            </p:extLst>
          </p:nvPr>
        </p:nvGraphicFramePr>
        <p:xfrm>
          <a:off x="3048000" y="2247900"/>
          <a:ext cx="12192000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69802788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66906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8428893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8039488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420658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340758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0144501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848614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05706908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79396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기획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292717"/>
                  </a:ext>
                </a:extLst>
              </a:tr>
            </a:tbl>
          </a:graphicData>
        </a:graphic>
      </p:graphicFrame>
      <p:sp>
        <p:nvSpPr>
          <p:cNvPr id="18" name="TextBox 3">
            <a:extLst>
              <a:ext uri="{FF2B5EF4-FFF2-40B4-BE49-F238E27FC236}">
                <a16:creationId xmlns:a16="http://schemas.microsoft.com/office/drawing/2014/main" id="{383CEB7E-88A8-46B9-AF31-79F6D0F39FBE}"/>
              </a:ext>
            </a:extLst>
          </p:cNvPr>
          <p:cNvSpPr txBox="1"/>
          <p:nvPr/>
        </p:nvSpPr>
        <p:spPr>
          <a:xfrm>
            <a:off x="1072378" y="1092369"/>
            <a:ext cx="7454057" cy="391160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필요 업무에 </a:t>
            </a:r>
            <a:r>
              <a:rPr lang="ko-KR" altLang="en-US" sz="2000" dirty="0" err="1">
                <a:solidFill>
                  <a:srgbClr val="000000">
                    <a:alpha val="60000"/>
                  </a:srgbClr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대한나열과</a:t>
            </a: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 </a:t>
            </a:r>
            <a:r>
              <a:rPr lang="ko-KR" altLang="en-US" sz="2000" dirty="0" err="1">
                <a:solidFill>
                  <a:srgbClr val="000000">
                    <a:alpha val="60000"/>
                  </a:srgbClr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간트</a:t>
            </a: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 차트 작성</a:t>
            </a:r>
            <a:endParaRPr lang="en-US" sz="2000" dirty="0">
              <a:solidFill>
                <a:srgbClr val="000000">
                  <a:alpha val="60000"/>
                </a:srgbClr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</p:txBody>
      </p:sp>
      <p:graphicFrame>
        <p:nvGraphicFramePr>
          <p:cNvPr id="21" name="표 17">
            <a:extLst>
              <a:ext uri="{FF2B5EF4-FFF2-40B4-BE49-F238E27FC236}">
                <a16:creationId xmlns:a16="http://schemas.microsoft.com/office/drawing/2014/main" id="{EED81788-838C-4C79-AA2B-9E1BC357DA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027028"/>
              </p:ext>
            </p:extLst>
          </p:nvPr>
        </p:nvGraphicFramePr>
        <p:xfrm>
          <a:off x="3048000" y="2777594"/>
          <a:ext cx="12192000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69802788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66906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8428893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8039488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420658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340758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0144501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848614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05706908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79396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일정조정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292717"/>
                  </a:ext>
                </a:extLst>
              </a:tr>
            </a:tbl>
          </a:graphicData>
        </a:graphic>
      </p:graphicFrame>
      <p:graphicFrame>
        <p:nvGraphicFramePr>
          <p:cNvPr id="22" name="표 17">
            <a:extLst>
              <a:ext uri="{FF2B5EF4-FFF2-40B4-BE49-F238E27FC236}">
                <a16:creationId xmlns:a16="http://schemas.microsoft.com/office/drawing/2014/main" id="{1C5D8316-0CF6-4B11-98AE-178ADC0F9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469430"/>
              </p:ext>
            </p:extLst>
          </p:nvPr>
        </p:nvGraphicFramePr>
        <p:xfrm>
          <a:off x="3048000" y="3307288"/>
          <a:ext cx="12192000" cy="365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69802788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66906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8428893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8039488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420658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340758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0144501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848614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05706908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79396967"/>
                    </a:ext>
                  </a:extLst>
                </a:gridCol>
              </a:tblGrid>
              <a:tr h="23601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발표준비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292717"/>
                  </a:ext>
                </a:extLst>
              </a:tr>
            </a:tbl>
          </a:graphicData>
        </a:graphic>
      </p:graphicFrame>
      <p:graphicFrame>
        <p:nvGraphicFramePr>
          <p:cNvPr id="23" name="표 17">
            <a:extLst>
              <a:ext uri="{FF2B5EF4-FFF2-40B4-BE49-F238E27FC236}">
                <a16:creationId xmlns:a16="http://schemas.microsoft.com/office/drawing/2014/main" id="{AE464CA6-FFA9-4AC8-AF68-DBD277567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1872"/>
              </p:ext>
            </p:extLst>
          </p:nvPr>
        </p:nvGraphicFramePr>
        <p:xfrm>
          <a:off x="3048000" y="3836982"/>
          <a:ext cx="12192000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69802788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66906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8428893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8039488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420658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340758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0144501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848614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05706908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79396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LEVEL</a:t>
                      </a:r>
                      <a:endParaRPr lang="ko-KR" altLang="en-US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292717"/>
                  </a:ext>
                </a:extLst>
              </a:tr>
            </a:tbl>
          </a:graphicData>
        </a:graphic>
      </p:graphicFrame>
      <p:graphicFrame>
        <p:nvGraphicFramePr>
          <p:cNvPr id="24" name="표 17">
            <a:extLst>
              <a:ext uri="{FF2B5EF4-FFF2-40B4-BE49-F238E27FC236}">
                <a16:creationId xmlns:a16="http://schemas.microsoft.com/office/drawing/2014/main" id="{D45D2882-3C0A-488C-AF90-16113109C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0057756"/>
              </p:ext>
            </p:extLst>
          </p:nvPr>
        </p:nvGraphicFramePr>
        <p:xfrm>
          <a:off x="3048000" y="4366676"/>
          <a:ext cx="12192000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69802788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66906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8428893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8039488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420658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340758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0144501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848614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05706908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79396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총 디자인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292717"/>
                  </a:ext>
                </a:extLst>
              </a:tr>
            </a:tbl>
          </a:graphicData>
        </a:graphic>
      </p:graphicFrame>
      <p:graphicFrame>
        <p:nvGraphicFramePr>
          <p:cNvPr id="25" name="표 17">
            <a:extLst>
              <a:ext uri="{FF2B5EF4-FFF2-40B4-BE49-F238E27FC236}">
                <a16:creationId xmlns:a16="http://schemas.microsoft.com/office/drawing/2014/main" id="{31A0567D-F7E2-472A-A13C-E53A0DF80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366786"/>
              </p:ext>
            </p:extLst>
          </p:nvPr>
        </p:nvGraphicFramePr>
        <p:xfrm>
          <a:off x="3048000" y="4896370"/>
          <a:ext cx="12192000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69802788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66906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8428893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8039488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420658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340758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0144501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848614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05706908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79396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파츠 디자인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292717"/>
                  </a:ext>
                </a:extLst>
              </a:tr>
            </a:tbl>
          </a:graphicData>
        </a:graphic>
      </p:graphicFrame>
      <p:graphicFrame>
        <p:nvGraphicFramePr>
          <p:cNvPr id="26" name="표 17">
            <a:extLst>
              <a:ext uri="{FF2B5EF4-FFF2-40B4-BE49-F238E27FC236}">
                <a16:creationId xmlns:a16="http://schemas.microsoft.com/office/drawing/2014/main" id="{68D7ACF1-4169-4A92-9B1F-E6BADF6794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5460021"/>
              </p:ext>
            </p:extLst>
          </p:nvPr>
        </p:nvGraphicFramePr>
        <p:xfrm>
          <a:off x="3048000" y="5426064"/>
          <a:ext cx="12192000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69802788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66906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8428893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8039488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420658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340758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0144501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848614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05706908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79396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UI</a:t>
                      </a:r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 </a:t>
                      </a:r>
                      <a:endParaRPr lang="ko-KR" altLang="en-US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292717"/>
                  </a:ext>
                </a:extLst>
              </a:tr>
            </a:tbl>
          </a:graphicData>
        </a:graphic>
      </p:graphicFrame>
      <p:graphicFrame>
        <p:nvGraphicFramePr>
          <p:cNvPr id="27" name="표 17">
            <a:extLst>
              <a:ext uri="{FF2B5EF4-FFF2-40B4-BE49-F238E27FC236}">
                <a16:creationId xmlns:a16="http://schemas.microsoft.com/office/drawing/2014/main" id="{6E2E1E9A-37AE-4D36-9EF6-162236A218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276796"/>
              </p:ext>
            </p:extLst>
          </p:nvPr>
        </p:nvGraphicFramePr>
        <p:xfrm>
          <a:off x="3048000" y="5955758"/>
          <a:ext cx="12192000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69802788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66906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8428893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8039488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420658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340758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0144501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848614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05706908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79396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solidFill>
                            <a:schemeClr val="tx1"/>
                          </a:solidFill>
                        </a:rPr>
                        <a:t>Effect</a:t>
                      </a:r>
                      <a:endParaRPr lang="ko-KR" altLang="en-US" b="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292717"/>
                  </a:ext>
                </a:extLst>
              </a:tr>
            </a:tbl>
          </a:graphicData>
        </a:graphic>
      </p:graphicFrame>
      <p:graphicFrame>
        <p:nvGraphicFramePr>
          <p:cNvPr id="28" name="표 17">
            <a:extLst>
              <a:ext uri="{FF2B5EF4-FFF2-40B4-BE49-F238E27FC236}">
                <a16:creationId xmlns:a16="http://schemas.microsoft.com/office/drawing/2014/main" id="{984C504D-76D6-4909-B0E2-3EA848501B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021821"/>
              </p:ext>
            </p:extLst>
          </p:nvPr>
        </p:nvGraphicFramePr>
        <p:xfrm>
          <a:off x="3048000" y="6485452"/>
          <a:ext cx="12192000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69802788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66906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8428893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8039488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420658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340758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0144501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848614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05706908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79396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총 기능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292717"/>
                  </a:ext>
                </a:extLst>
              </a:tr>
            </a:tbl>
          </a:graphicData>
        </a:graphic>
      </p:graphicFrame>
      <p:graphicFrame>
        <p:nvGraphicFramePr>
          <p:cNvPr id="29" name="표 17">
            <a:extLst>
              <a:ext uri="{FF2B5EF4-FFF2-40B4-BE49-F238E27FC236}">
                <a16:creationId xmlns:a16="http://schemas.microsoft.com/office/drawing/2014/main" id="{E10A7D6D-14AF-4285-8BC5-B58157FF77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6624088"/>
              </p:ext>
            </p:extLst>
          </p:nvPr>
        </p:nvGraphicFramePr>
        <p:xfrm>
          <a:off x="3048000" y="7015142"/>
          <a:ext cx="12192000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69802788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66906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8428893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8039488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420658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340758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0144501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848614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05706908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79396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</a:rPr>
                        <a:t>총알 기능</a:t>
                      </a:r>
                      <a:endParaRPr lang="ko-KR" altLang="en-US" sz="18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8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292717"/>
                  </a:ext>
                </a:extLst>
              </a:tr>
            </a:tbl>
          </a:graphicData>
        </a:graphic>
      </p:graphicFrame>
      <p:sp>
        <p:nvSpPr>
          <p:cNvPr id="30" name="직사각형 29">
            <a:extLst>
              <a:ext uri="{FF2B5EF4-FFF2-40B4-BE49-F238E27FC236}">
                <a16:creationId xmlns:a16="http://schemas.microsoft.com/office/drawing/2014/main" id="{5C040E91-A7A9-45F7-B17E-22AC18C51F6B}"/>
              </a:ext>
            </a:extLst>
          </p:cNvPr>
          <p:cNvSpPr/>
          <p:nvPr/>
        </p:nvSpPr>
        <p:spPr>
          <a:xfrm>
            <a:off x="1028700" y="6485452"/>
            <a:ext cx="1823222" cy="301931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엔진 개발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담당자 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4D8DB10-5EAE-475A-BEE5-8F729F874404}"/>
              </a:ext>
            </a:extLst>
          </p:cNvPr>
          <p:cNvSpPr/>
          <p:nvPr/>
        </p:nvSpPr>
        <p:spPr>
          <a:xfrm>
            <a:off x="1028700" y="3836982"/>
            <a:ext cx="1823222" cy="248961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디자인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담당자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3778EE-34CA-4B1A-A765-92D996711E80}"/>
              </a:ext>
            </a:extLst>
          </p:cNvPr>
          <p:cNvSpPr/>
          <p:nvPr/>
        </p:nvSpPr>
        <p:spPr>
          <a:xfrm>
            <a:off x="1028700" y="2247900"/>
            <a:ext cx="1823222" cy="155364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기획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담당자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33" name="표 17">
            <a:extLst>
              <a:ext uri="{FF2B5EF4-FFF2-40B4-BE49-F238E27FC236}">
                <a16:creationId xmlns:a16="http://schemas.microsoft.com/office/drawing/2014/main" id="{351E7D95-FD5C-44D7-A6A1-5C7448015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7241605"/>
              </p:ext>
            </p:extLst>
          </p:nvPr>
        </p:nvGraphicFramePr>
        <p:xfrm>
          <a:off x="3048000" y="7545864"/>
          <a:ext cx="12192000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69802788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66906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8428893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8039488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420658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340758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0144501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848614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05706908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79396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상호작용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292717"/>
                  </a:ext>
                </a:extLst>
              </a:tr>
            </a:tbl>
          </a:graphicData>
        </a:graphic>
      </p:graphicFrame>
      <p:graphicFrame>
        <p:nvGraphicFramePr>
          <p:cNvPr id="35" name="표 17">
            <a:extLst>
              <a:ext uri="{FF2B5EF4-FFF2-40B4-BE49-F238E27FC236}">
                <a16:creationId xmlns:a16="http://schemas.microsoft.com/office/drawing/2014/main" id="{5EB391D4-AB63-4D4C-A5BF-6DFF33E4EE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024211"/>
              </p:ext>
            </p:extLst>
          </p:nvPr>
        </p:nvGraphicFramePr>
        <p:xfrm>
          <a:off x="3048000" y="8115300"/>
          <a:ext cx="12192000" cy="33212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69802788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66906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8428893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8039488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420658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340758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0144501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848614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05706908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79396967"/>
                    </a:ext>
                  </a:extLst>
                </a:gridCol>
              </a:tblGrid>
              <a:tr h="3321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멀티플레이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292717"/>
                  </a:ext>
                </a:extLst>
              </a:tr>
            </a:tbl>
          </a:graphicData>
        </a:graphic>
      </p:graphicFrame>
      <p:graphicFrame>
        <p:nvGraphicFramePr>
          <p:cNvPr id="36" name="표 17">
            <a:extLst>
              <a:ext uri="{FF2B5EF4-FFF2-40B4-BE49-F238E27FC236}">
                <a16:creationId xmlns:a16="http://schemas.microsoft.com/office/drawing/2014/main" id="{C2B35BCD-A629-4BBC-B19C-6BEB82FB3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98685"/>
              </p:ext>
            </p:extLst>
          </p:nvPr>
        </p:nvGraphicFramePr>
        <p:xfrm>
          <a:off x="3048000" y="8607308"/>
          <a:ext cx="12192000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69802788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66906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8428893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8039488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420658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340758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0144501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848614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05706908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79396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Widget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292717"/>
                  </a:ext>
                </a:extLst>
              </a:tr>
            </a:tbl>
          </a:graphicData>
        </a:graphic>
      </p:graphicFrame>
      <p:graphicFrame>
        <p:nvGraphicFramePr>
          <p:cNvPr id="37" name="표 17">
            <a:extLst>
              <a:ext uri="{FF2B5EF4-FFF2-40B4-BE49-F238E27FC236}">
                <a16:creationId xmlns:a16="http://schemas.microsoft.com/office/drawing/2014/main" id="{45AE491C-9CB6-45BB-A759-CC851E82EF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6036994"/>
              </p:ext>
            </p:extLst>
          </p:nvPr>
        </p:nvGraphicFramePr>
        <p:xfrm>
          <a:off x="3048000" y="9138030"/>
          <a:ext cx="12192000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69802788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66906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8428893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8039488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420658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340758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0144501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848614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05706908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79396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끝 로직</a:t>
                      </a:r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0292717"/>
                  </a:ext>
                </a:extLst>
              </a:tr>
            </a:tbl>
          </a:graphicData>
        </a:graphic>
      </p:graphicFrame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6F7DF8F8-E6EF-4CEB-83A9-6926A116206C}"/>
              </a:ext>
            </a:extLst>
          </p:cNvPr>
          <p:cNvCxnSpPr>
            <a:cxnSpLocks/>
          </p:cNvCxnSpPr>
          <p:nvPr/>
        </p:nvCxnSpPr>
        <p:spPr>
          <a:xfrm>
            <a:off x="7924800" y="2019300"/>
            <a:ext cx="0" cy="7994073"/>
          </a:xfrm>
          <a:prstGeom prst="line">
            <a:avLst/>
          </a:prstGeom>
          <a:ln w="120650" cmpd="tri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9F34BC3-9A16-45D2-AD66-A6384F3CA85B}"/>
              </a:ext>
            </a:extLst>
          </p:cNvPr>
          <p:cNvSpPr txBox="1"/>
          <p:nvPr/>
        </p:nvSpPr>
        <p:spPr>
          <a:xfrm>
            <a:off x="7661566" y="1622845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8</a:t>
            </a:r>
            <a:r>
              <a:rPr lang="ko-KR" altLang="en-US" dirty="0"/>
              <a:t>월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4413791-8741-4581-BB16-4EC48460877F}"/>
              </a:ext>
            </a:extLst>
          </p:cNvPr>
          <p:cNvSpPr txBox="1"/>
          <p:nvPr/>
        </p:nvSpPr>
        <p:spPr>
          <a:xfrm>
            <a:off x="11319165" y="1586022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r>
              <a:rPr lang="ko-KR" altLang="en-US" dirty="0"/>
              <a:t>월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C684B4-E45B-4A61-ABA5-5160BCAD098E}"/>
              </a:ext>
            </a:extLst>
          </p:cNvPr>
          <p:cNvSpPr txBox="1"/>
          <p:nvPr/>
        </p:nvSpPr>
        <p:spPr>
          <a:xfrm>
            <a:off x="14884979" y="1600379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10</a:t>
            </a:r>
            <a:r>
              <a:rPr lang="ko-KR" altLang="en-US" dirty="0"/>
              <a:t>월</a:t>
            </a: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DC2154A2-0990-4E80-BCD1-D181319D2599}"/>
              </a:ext>
            </a:extLst>
          </p:cNvPr>
          <p:cNvCxnSpPr>
            <a:cxnSpLocks/>
          </p:cNvCxnSpPr>
          <p:nvPr/>
        </p:nvCxnSpPr>
        <p:spPr>
          <a:xfrm>
            <a:off x="11582400" y="2019300"/>
            <a:ext cx="0" cy="7994073"/>
          </a:xfrm>
          <a:prstGeom prst="line">
            <a:avLst/>
          </a:prstGeom>
          <a:ln w="120650" cmpd="tri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406B9CD-7CEF-4C26-ADEC-89279274A82D}"/>
              </a:ext>
            </a:extLst>
          </p:cNvPr>
          <p:cNvCxnSpPr>
            <a:cxnSpLocks/>
          </p:cNvCxnSpPr>
          <p:nvPr/>
        </p:nvCxnSpPr>
        <p:spPr>
          <a:xfrm>
            <a:off x="15226145" y="2019300"/>
            <a:ext cx="0" cy="7994073"/>
          </a:xfrm>
          <a:prstGeom prst="line">
            <a:avLst/>
          </a:prstGeom>
          <a:ln w="120650" cmpd="tri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0842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26087" y="-1576360"/>
            <a:ext cx="7073853" cy="5938990"/>
          </a:xfrm>
          <a:custGeom>
            <a:avLst/>
            <a:gdLst/>
            <a:ahLst/>
            <a:cxnLst/>
            <a:rect l="l" t="t" r="r" b="b"/>
            <a:pathLst>
              <a:path w="7073853" h="5938990">
                <a:moveTo>
                  <a:pt x="0" y="0"/>
                </a:moveTo>
                <a:lnTo>
                  <a:pt x="7073853" y="0"/>
                </a:lnTo>
                <a:lnTo>
                  <a:pt x="7073853" y="5938990"/>
                </a:lnTo>
                <a:lnTo>
                  <a:pt x="0" y="59389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812140" y="5878168"/>
            <a:ext cx="14274373" cy="5587079"/>
          </a:xfrm>
          <a:custGeom>
            <a:avLst/>
            <a:gdLst/>
            <a:ahLst/>
            <a:cxnLst/>
            <a:rect l="l" t="t" r="r" b="b"/>
            <a:pathLst>
              <a:path w="14274373" h="5587079">
                <a:moveTo>
                  <a:pt x="0" y="0"/>
                </a:moveTo>
                <a:lnTo>
                  <a:pt x="14274374" y="0"/>
                </a:lnTo>
                <a:lnTo>
                  <a:pt x="14274374" y="5587079"/>
                </a:lnTo>
                <a:lnTo>
                  <a:pt x="0" y="55870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346338" y="9673936"/>
            <a:ext cx="9140275" cy="1168977"/>
            <a:chOff x="0" y="0"/>
            <a:chExt cx="2407315" cy="30787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07315" cy="307879"/>
            </a:xfrm>
            <a:custGeom>
              <a:avLst/>
              <a:gdLst/>
              <a:ahLst/>
              <a:cxnLst/>
              <a:rect l="l" t="t" r="r" b="b"/>
              <a:pathLst>
                <a:path w="2407315" h="307879">
                  <a:moveTo>
                    <a:pt x="0" y="0"/>
                  </a:moveTo>
                  <a:lnTo>
                    <a:pt x="2407315" y="0"/>
                  </a:lnTo>
                  <a:lnTo>
                    <a:pt x="2407315" y="307879"/>
                  </a:lnTo>
                  <a:lnTo>
                    <a:pt x="0" y="30787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95250"/>
              <a:ext cx="2407315" cy="4031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607073" y="3604360"/>
            <a:ext cx="7073854" cy="20354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ko-KR" altLang="en-US" sz="1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구현 현황</a:t>
            </a:r>
            <a:endParaRPr lang="en-US" sz="12000" dirty="0">
              <a:solidFill>
                <a:srgbClr val="000000"/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416972" y="6381313"/>
            <a:ext cx="7454057" cy="377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000" dirty="0">
                <a:solidFill>
                  <a:srgbClr val="000000">
                    <a:alpha val="60000"/>
                  </a:srgbClr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5259255" y="3767239"/>
            <a:ext cx="315434" cy="1719262"/>
            <a:chOff x="0" y="0"/>
            <a:chExt cx="420578" cy="2292350"/>
          </a:xfrm>
        </p:grpSpPr>
        <p:sp>
          <p:nvSpPr>
            <p:cNvPr id="10" name="AutoShape 10"/>
            <p:cNvSpPr/>
            <p:nvPr/>
          </p:nvSpPr>
          <p:spPr>
            <a:xfrm flipV="1">
              <a:off x="19050" y="0"/>
              <a:ext cx="0" cy="227965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>
              <a:off x="0" y="19050"/>
              <a:ext cx="42057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>
              <a:off x="0" y="2279650"/>
              <a:ext cx="42057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12699022" y="3757714"/>
            <a:ext cx="315434" cy="1719262"/>
            <a:chOff x="0" y="0"/>
            <a:chExt cx="420578" cy="2292350"/>
          </a:xfrm>
        </p:grpSpPr>
        <p:sp>
          <p:nvSpPr>
            <p:cNvPr id="14" name="AutoShape 14"/>
            <p:cNvSpPr/>
            <p:nvPr/>
          </p:nvSpPr>
          <p:spPr>
            <a:xfrm>
              <a:off x="401528" y="12700"/>
              <a:ext cx="0" cy="227965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 flipH="1">
              <a:off x="0" y="2273300"/>
              <a:ext cx="42057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 flipH="1">
              <a:off x="0" y="12700"/>
              <a:ext cx="42057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7" name="TextBox 17"/>
          <p:cNvSpPr txBox="1"/>
          <p:nvPr/>
        </p:nvSpPr>
        <p:spPr>
          <a:xfrm>
            <a:off x="7010400" y="2230930"/>
            <a:ext cx="4267200" cy="474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Bad Russian"/>
                <a:ea typeface="Bad Russian"/>
                <a:cs typeface="Bad Russian"/>
                <a:sym typeface="Bad Russian"/>
              </a:rPr>
              <a:t>dEVELOPMENT</a:t>
            </a:r>
            <a:r>
              <a:rPr lang="en-US" sz="3000" dirty="0">
                <a:solidFill>
                  <a:srgbClr val="000000"/>
                </a:solidFill>
                <a:latin typeface="Bad Russian"/>
                <a:ea typeface="Bad Russian"/>
                <a:cs typeface="Bad Russian"/>
                <a:sym typeface="Bad Russian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Bad Russian"/>
                <a:ea typeface="Bad Russian"/>
                <a:cs typeface="Bad Russian"/>
                <a:sym typeface="Bad Russian"/>
              </a:rPr>
              <a:t>sTATUS</a:t>
            </a:r>
            <a:r>
              <a:rPr lang="en-US" sz="3000" dirty="0">
                <a:solidFill>
                  <a:srgbClr val="000000"/>
                </a:solidFill>
                <a:latin typeface="Bad Russian"/>
                <a:ea typeface="Bad Russian"/>
                <a:cs typeface="Bad Russian"/>
                <a:sym typeface="Bad Russian"/>
              </a:rPr>
              <a:t>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669648" y="1697530"/>
            <a:ext cx="94870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dirty="0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03</a:t>
            </a:r>
          </a:p>
        </p:txBody>
      </p:sp>
      <p:sp>
        <p:nvSpPr>
          <p:cNvPr id="19" name="Text Placeholder 22">
            <a:extLst>
              <a:ext uri="{FF2B5EF4-FFF2-40B4-BE49-F238E27FC236}">
                <a16:creationId xmlns:a16="http://schemas.microsoft.com/office/drawing/2014/main" id="{073F5CF1-BDC5-49F3-9264-32649FD3E762}"/>
              </a:ext>
            </a:extLst>
          </p:cNvPr>
          <p:cNvSpPr txBox="1">
            <a:spLocks/>
          </p:cNvSpPr>
          <p:nvPr/>
        </p:nvSpPr>
        <p:spPr>
          <a:xfrm>
            <a:off x="13464169" y="9069220"/>
            <a:ext cx="4546801" cy="78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bg1"/>
                </a:solidFill>
              </a:rPr>
              <a:t>안세현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이경근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김도현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김성환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A0662E5-EC6D-4C3D-8329-2CB69CCD0048}"/>
              </a:ext>
            </a:extLst>
          </p:cNvPr>
          <p:cNvSpPr txBox="1">
            <a:spLocks/>
          </p:cNvSpPr>
          <p:nvPr/>
        </p:nvSpPr>
        <p:spPr>
          <a:xfrm>
            <a:off x="13182600" y="9094694"/>
            <a:ext cx="4546801" cy="54460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uri42</a:t>
            </a:r>
          </a:p>
        </p:txBody>
      </p:sp>
      <p:cxnSp>
        <p:nvCxnSpPr>
          <p:cNvPr id="21" name="Straight Connector 36">
            <a:extLst>
              <a:ext uri="{FF2B5EF4-FFF2-40B4-BE49-F238E27FC236}">
                <a16:creationId xmlns:a16="http://schemas.microsoft.com/office/drawing/2014/main" id="{C2115EA8-C2FD-42A4-9316-D5C01EE9A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289250" y="9012823"/>
            <a:ext cx="4840941" cy="0"/>
          </a:xfrm>
          <a:prstGeom prst="line">
            <a:avLst/>
          </a:prstGeom>
          <a:ln w="349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37">
            <a:extLst>
              <a:ext uri="{FF2B5EF4-FFF2-40B4-BE49-F238E27FC236}">
                <a16:creationId xmlns:a16="http://schemas.microsoft.com/office/drawing/2014/main" id="{7126E800-79E8-4EA9-8680-B47349C75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289418" y="9614311"/>
            <a:ext cx="4840941" cy="0"/>
          </a:xfrm>
          <a:prstGeom prst="line">
            <a:avLst/>
          </a:prstGeom>
          <a:ln w="349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367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86904" y="7677150"/>
            <a:ext cx="7114192" cy="4114800"/>
          </a:xfrm>
          <a:custGeom>
            <a:avLst/>
            <a:gdLst/>
            <a:ahLst/>
            <a:cxnLst/>
            <a:rect l="l" t="t" r="r" b="b"/>
            <a:pathLst>
              <a:path w="7114192" h="4114800">
                <a:moveTo>
                  <a:pt x="0" y="0"/>
                </a:moveTo>
                <a:lnTo>
                  <a:pt x="7114192" y="0"/>
                </a:lnTo>
                <a:lnTo>
                  <a:pt x="71141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52600" y="3084675"/>
            <a:ext cx="7454057" cy="391160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초점 구현</a:t>
            </a:r>
            <a:endParaRPr lang="en-US" sz="2000" dirty="0">
              <a:solidFill>
                <a:srgbClr val="000000">
                  <a:alpha val="60000"/>
                </a:srgbClr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292443" y="2230930"/>
            <a:ext cx="170311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Bad Russian"/>
                <a:ea typeface="Bad Russian"/>
                <a:cs typeface="Bad Russian"/>
                <a:sym typeface="Bad Russian"/>
              </a:rPr>
              <a:t>offering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669648" y="1697530"/>
            <a:ext cx="948705" cy="256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dirty="0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02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0014C9-B81C-4695-8ED6-2653BC6017FD}"/>
              </a:ext>
            </a:extLst>
          </p:cNvPr>
          <p:cNvSpPr/>
          <p:nvPr/>
        </p:nvSpPr>
        <p:spPr>
          <a:xfrm>
            <a:off x="1752600" y="3796180"/>
            <a:ext cx="7454057" cy="4357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이미지</a:t>
            </a:r>
          </a:p>
        </p:txBody>
      </p:sp>
      <p:grpSp>
        <p:nvGrpSpPr>
          <p:cNvPr id="18" name="Group 2">
            <a:extLst>
              <a:ext uri="{FF2B5EF4-FFF2-40B4-BE49-F238E27FC236}">
                <a16:creationId xmlns:a16="http://schemas.microsoft.com/office/drawing/2014/main" id="{00EEE022-2EA1-431E-AEBE-8BEAF548504F}"/>
              </a:ext>
            </a:extLst>
          </p:cNvPr>
          <p:cNvGrpSpPr/>
          <p:nvPr/>
        </p:nvGrpSpPr>
        <p:grpSpPr>
          <a:xfrm>
            <a:off x="1181869" y="688774"/>
            <a:ext cx="227540" cy="1223661"/>
            <a:chOff x="0" y="0"/>
            <a:chExt cx="420578" cy="2292350"/>
          </a:xfrm>
        </p:grpSpPr>
        <p:sp>
          <p:nvSpPr>
            <p:cNvPr id="19" name="AutoShape 3">
              <a:extLst>
                <a:ext uri="{FF2B5EF4-FFF2-40B4-BE49-F238E27FC236}">
                  <a16:creationId xmlns:a16="http://schemas.microsoft.com/office/drawing/2014/main" id="{C7658BC6-0989-4A17-9985-AC973876469D}"/>
                </a:ext>
              </a:extLst>
            </p:cNvPr>
            <p:cNvSpPr/>
            <p:nvPr/>
          </p:nvSpPr>
          <p:spPr>
            <a:xfrm flipV="1">
              <a:off x="19050" y="0"/>
              <a:ext cx="0" cy="227965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4">
              <a:extLst>
                <a:ext uri="{FF2B5EF4-FFF2-40B4-BE49-F238E27FC236}">
                  <a16:creationId xmlns:a16="http://schemas.microsoft.com/office/drawing/2014/main" id="{B97F8C5B-53AA-4DC2-97ED-DEEFC7D595D5}"/>
                </a:ext>
              </a:extLst>
            </p:cNvPr>
            <p:cNvSpPr/>
            <p:nvPr/>
          </p:nvSpPr>
          <p:spPr>
            <a:xfrm>
              <a:off x="0" y="19050"/>
              <a:ext cx="42057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5">
              <a:extLst>
                <a:ext uri="{FF2B5EF4-FFF2-40B4-BE49-F238E27FC236}">
                  <a16:creationId xmlns:a16="http://schemas.microsoft.com/office/drawing/2014/main" id="{36D15FE1-8A9E-4149-915E-82CE62658653}"/>
                </a:ext>
              </a:extLst>
            </p:cNvPr>
            <p:cNvSpPr/>
            <p:nvPr/>
          </p:nvSpPr>
          <p:spPr>
            <a:xfrm>
              <a:off x="0" y="2279650"/>
              <a:ext cx="42057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2" name="TextBox 13">
            <a:extLst>
              <a:ext uri="{FF2B5EF4-FFF2-40B4-BE49-F238E27FC236}">
                <a16:creationId xmlns:a16="http://schemas.microsoft.com/office/drawing/2014/main" id="{8A0521C2-4B3E-409F-B8E9-300F69A8F878}"/>
              </a:ext>
            </a:extLst>
          </p:cNvPr>
          <p:cNvSpPr txBox="1"/>
          <p:nvPr/>
        </p:nvSpPr>
        <p:spPr>
          <a:xfrm>
            <a:off x="913287" y="-47663"/>
            <a:ext cx="3109915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ko-KR" altLang="en-US" sz="66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구현</a:t>
            </a:r>
            <a:endParaRPr lang="en-US" sz="6600" dirty="0">
              <a:solidFill>
                <a:srgbClr val="000000"/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</p:txBody>
      </p:sp>
      <p:grpSp>
        <p:nvGrpSpPr>
          <p:cNvPr id="23" name="Group 2">
            <a:extLst>
              <a:ext uri="{FF2B5EF4-FFF2-40B4-BE49-F238E27FC236}">
                <a16:creationId xmlns:a16="http://schemas.microsoft.com/office/drawing/2014/main" id="{20850D2D-74E1-4587-8632-40F6046AB5BB}"/>
              </a:ext>
            </a:extLst>
          </p:cNvPr>
          <p:cNvGrpSpPr/>
          <p:nvPr/>
        </p:nvGrpSpPr>
        <p:grpSpPr>
          <a:xfrm flipH="1">
            <a:off x="3619285" y="647745"/>
            <a:ext cx="274963" cy="1223661"/>
            <a:chOff x="0" y="0"/>
            <a:chExt cx="420578" cy="2292350"/>
          </a:xfrm>
        </p:grpSpPr>
        <p:sp>
          <p:nvSpPr>
            <p:cNvPr id="24" name="AutoShape 3">
              <a:extLst>
                <a:ext uri="{FF2B5EF4-FFF2-40B4-BE49-F238E27FC236}">
                  <a16:creationId xmlns:a16="http://schemas.microsoft.com/office/drawing/2014/main" id="{167E6D8A-9218-45A1-B2F7-82801FBC2970}"/>
                </a:ext>
              </a:extLst>
            </p:cNvPr>
            <p:cNvSpPr/>
            <p:nvPr/>
          </p:nvSpPr>
          <p:spPr>
            <a:xfrm flipV="1">
              <a:off x="19050" y="0"/>
              <a:ext cx="0" cy="227965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4">
              <a:extLst>
                <a:ext uri="{FF2B5EF4-FFF2-40B4-BE49-F238E27FC236}">
                  <a16:creationId xmlns:a16="http://schemas.microsoft.com/office/drawing/2014/main" id="{462403CE-292D-4D64-B0B0-46EDBE1E405E}"/>
                </a:ext>
              </a:extLst>
            </p:cNvPr>
            <p:cNvSpPr/>
            <p:nvPr/>
          </p:nvSpPr>
          <p:spPr>
            <a:xfrm>
              <a:off x="0" y="19050"/>
              <a:ext cx="42057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5">
              <a:extLst>
                <a:ext uri="{FF2B5EF4-FFF2-40B4-BE49-F238E27FC236}">
                  <a16:creationId xmlns:a16="http://schemas.microsoft.com/office/drawing/2014/main" id="{4AAF3C37-B72D-46D4-B7DA-0BCA1024F4F6}"/>
                </a:ext>
              </a:extLst>
            </p:cNvPr>
            <p:cNvSpPr/>
            <p:nvPr/>
          </p:nvSpPr>
          <p:spPr>
            <a:xfrm>
              <a:off x="0" y="2279650"/>
              <a:ext cx="42057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54C90087-888A-4F92-82B0-B92832FEDD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116" y="4050727"/>
            <a:ext cx="6921023" cy="3899168"/>
          </a:xfrm>
          <a:prstGeom prst="rect">
            <a:avLst/>
          </a:prstGeom>
        </p:spPr>
      </p:pic>
      <p:sp>
        <p:nvSpPr>
          <p:cNvPr id="27" name="TextBox 3">
            <a:extLst>
              <a:ext uri="{FF2B5EF4-FFF2-40B4-BE49-F238E27FC236}">
                <a16:creationId xmlns:a16="http://schemas.microsoft.com/office/drawing/2014/main" id="{6F798C37-106F-471F-A0E5-FB606BE4B86B}"/>
              </a:ext>
            </a:extLst>
          </p:cNvPr>
          <p:cNvSpPr txBox="1"/>
          <p:nvPr/>
        </p:nvSpPr>
        <p:spPr>
          <a:xfrm>
            <a:off x="9600768" y="3084675"/>
            <a:ext cx="7454057" cy="391160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실린더 장전 구현</a:t>
            </a:r>
            <a:endParaRPr lang="en-US" sz="2000" dirty="0">
              <a:solidFill>
                <a:srgbClr val="000000">
                  <a:alpha val="60000"/>
                </a:srgbClr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05BF4DC8-0B36-4534-AA92-894E676C1D1B}"/>
              </a:ext>
            </a:extLst>
          </p:cNvPr>
          <p:cNvSpPr/>
          <p:nvPr/>
        </p:nvSpPr>
        <p:spPr>
          <a:xfrm>
            <a:off x="9600768" y="3796180"/>
            <a:ext cx="7454057" cy="43572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이미지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8DCBA28-D352-4D7F-BAB5-6B82F3151A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4038599"/>
            <a:ext cx="7086600" cy="399245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</TotalTime>
  <Words>269</Words>
  <Application>Microsoft Office PowerPoint</Application>
  <PresentationFormat>사용자 지정</PresentationFormat>
  <Paragraphs>123</Paragraphs>
  <Slides>13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1" baseType="lpstr">
      <vt:lpstr>Algerian</vt:lpstr>
      <vt:lpstr>맑은 고딕</vt:lpstr>
      <vt:lpstr>Bad Russian</vt:lpstr>
      <vt:lpstr>Arial</vt:lpstr>
      <vt:lpstr>210 디딤고딕 Bold</vt:lpstr>
      <vt:lpstr>TDTD명조 Light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깔끔한 교회 주일 예배 프레젠테이션</dc:title>
  <cp:lastModifiedBy>경근 이</cp:lastModifiedBy>
  <cp:revision>25</cp:revision>
  <dcterms:created xsi:type="dcterms:W3CDTF">2006-08-16T00:00:00Z</dcterms:created>
  <dcterms:modified xsi:type="dcterms:W3CDTF">2024-08-06T17:21:00Z</dcterms:modified>
  <dc:identifier>DAGNAJSVixg</dc:identifier>
</cp:coreProperties>
</file>